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300" r:id="rId3"/>
    <p:sldId id="287" r:id="rId4"/>
    <p:sldId id="288" r:id="rId5"/>
    <p:sldId id="289" r:id="rId6"/>
    <p:sldId id="290" r:id="rId7"/>
    <p:sldId id="291" r:id="rId8"/>
    <p:sldId id="292" r:id="rId9"/>
    <p:sldId id="293" r:id="rId10"/>
    <p:sldId id="294" r:id="rId11"/>
    <p:sldId id="295" r:id="rId12"/>
    <p:sldId id="296" r:id="rId13"/>
    <p:sldId id="297" r:id="rId14"/>
    <p:sldId id="298" r:id="rId15"/>
    <p:sldId id="257" r:id="rId16"/>
    <p:sldId id="258" r:id="rId17"/>
    <p:sldId id="274" r:id="rId18"/>
    <p:sldId id="270" r:id="rId19"/>
    <p:sldId id="261" r:id="rId20"/>
    <p:sldId id="262" r:id="rId21"/>
    <p:sldId id="272" r:id="rId22"/>
    <p:sldId id="299" r:id="rId23"/>
    <p:sldId id="260" r:id="rId24"/>
    <p:sldId id="273" r:id="rId25"/>
    <p:sldId id="275" r:id="rId26"/>
    <p:sldId id="263" r:id="rId27"/>
    <p:sldId id="264" r:id="rId28"/>
    <p:sldId id="266" r:id="rId29"/>
    <p:sldId id="276" r:id="rId30"/>
    <p:sldId id="268" r:id="rId31"/>
    <p:sldId id="269" r:id="rId32"/>
    <p:sldId id="277" r:id="rId33"/>
    <p:sldId id="278" r:id="rId34"/>
    <p:sldId id="279" r:id="rId35"/>
    <p:sldId id="280" r:id="rId36"/>
    <p:sldId id="281" r:id="rId37"/>
    <p:sldId id="282" r:id="rId38"/>
    <p:sldId id="283" r:id="rId39"/>
    <p:sldId id="284" r:id="rId40"/>
    <p:sldId id="301" r:id="rId41"/>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74" d="100"/>
          <a:sy n="74" d="100"/>
        </p:scale>
        <p:origin x="100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pPr>
              <a:defRPr/>
            </a:pPr>
            <a:fld id="{D1F997F2-E656-4686-8879-C7D1001FA934}" type="datetimeFigureOut">
              <a:rPr lang="en-US"/>
              <a:pPr>
                <a:defRPr/>
              </a:pPr>
              <a:t>9/22/2014</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pPr>
              <a:defRPr/>
            </a:pPr>
            <a:fld id="{8491A166-1B86-4E93-8EE4-92776CD00C98}" type="slidenum">
              <a:rPr lang="en-US"/>
              <a:pPr>
                <a:defRPr/>
              </a:pPr>
              <a:t>‹#›</a:t>
            </a:fld>
            <a:endParaRPr lang="en-US"/>
          </a:p>
        </p:txBody>
      </p:sp>
    </p:spTree>
    <p:extLst>
      <p:ext uri="{BB962C8B-B14F-4D97-AF65-F5344CB8AC3E}">
        <p14:creationId xmlns:p14="http://schemas.microsoft.com/office/powerpoint/2010/main" val="827078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pPr>
              <a:defRPr/>
            </a:pPr>
            <a:fld id="{4368AA73-8966-40A9-885B-525E3D7FE330}" type="datetimeFigureOut">
              <a:rPr lang="en-US"/>
              <a:pPr>
                <a:defRPr/>
              </a:pPr>
              <a:t>9/22/2014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pPr>
              <a:defRPr/>
            </a:pPr>
            <a:fld id="{374E25EB-E346-49A8-8FF6-48827932C0C3}" type="slidenum">
              <a:rPr lang="en-US"/>
              <a:pPr>
                <a:defRPr/>
              </a:pPr>
              <a:t>‹#›</a:t>
            </a:fld>
            <a:endParaRPr lang="en-US"/>
          </a:p>
        </p:txBody>
      </p:sp>
    </p:spTree>
    <p:extLst>
      <p:ext uri="{BB962C8B-B14F-4D97-AF65-F5344CB8AC3E}">
        <p14:creationId xmlns:p14="http://schemas.microsoft.com/office/powerpoint/2010/main" val="1922345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extLst>
      <p:ext uri="{BB962C8B-B14F-4D97-AF65-F5344CB8AC3E}">
        <p14:creationId xmlns:p14="http://schemas.microsoft.com/office/powerpoint/2010/main" val="217825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extLst>
      <p:ext uri="{BB962C8B-B14F-4D97-AF65-F5344CB8AC3E}">
        <p14:creationId xmlns:p14="http://schemas.microsoft.com/office/powerpoint/2010/main" val="283097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extLst>
      <p:ext uri="{BB962C8B-B14F-4D97-AF65-F5344CB8AC3E}">
        <p14:creationId xmlns:p14="http://schemas.microsoft.com/office/powerpoint/2010/main" val="151939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975B2A-94F4-49FF-8000-5B540A78B676}" type="slidenum">
              <a:rPr lang="en-US" smtClean="0">
                <a:latin typeface="Times New Roman" pitchFamily="18" charset="0"/>
              </a:rPr>
              <a:pPr/>
              <a:t>19</a:t>
            </a:fld>
            <a:endParaRPr lang="en-US" smtClean="0">
              <a:latin typeface="Times New Roman" pitchFamily="18" charset="0"/>
            </a:endParaRPr>
          </a:p>
        </p:txBody>
      </p:sp>
    </p:spTree>
    <p:extLst>
      <p:ext uri="{BB962C8B-B14F-4D97-AF65-F5344CB8AC3E}">
        <p14:creationId xmlns:p14="http://schemas.microsoft.com/office/powerpoint/2010/main" val="398952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CBFDAD-2E77-4F7D-8E20-74A031BDA0C1}" type="slidenum">
              <a:rPr lang="en-US" smtClean="0">
                <a:latin typeface="Times New Roman" pitchFamily="18" charset="0"/>
              </a:rPr>
              <a:pPr/>
              <a:t>20</a:t>
            </a:fld>
            <a:endParaRPr lang="en-US" smtClean="0">
              <a:latin typeface="Times New Roman" pitchFamily="18" charset="0"/>
            </a:endParaRPr>
          </a:p>
        </p:txBody>
      </p:sp>
    </p:spTree>
    <p:extLst>
      <p:ext uri="{BB962C8B-B14F-4D97-AF65-F5344CB8AC3E}">
        <p14:creationId xmlns:p14="http://schemas.microsoft.com/office/powerpoint/2010/main" val="187401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B033D3-D0D9-4A4F-86DA-B9D2E92DECAF}" type="slidenum">
              <a:rPr lang="en-US" smtClean="0">
                <a:latin typeface="Times New Roman" pitchFamily="18" charset="0"/>
              </a:rPr>
              <a:pPr/>
              <a:t>23</a:t>
            </a:fld>
            <a:endParaRPr lang="en-US" smtClean="0">
              <a:latin typeface="Times New Roman" pitchFamily="18" charset="0"/>
            </a:endParaRPr>
          </a:p>
        </p:txBody>
      </p:sp>
    </p:spTree>
    <p:extLst>
      <p:ext uri="{BB962C8B-B14F-4D97-AF65-F5344CB8AC3E}">
        <p14:creationId xmlns:p14="http://schemas.microsoft.com/office/powerpoint/2010/main" val="150073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23100C-89C5-4FBA-A4A2-FED22734DC4C}" type="slidenum">
              <a:rPr lang="en-US" smtClean="0">
                <a:latin typeface="Times New Roman" pitchFamily="18" charset="0"/>
              </a:rPr>
              <a:pPr/>
              <a:t>24</a:t>
            </a:fld>
            <a:endParaRPr lang="en-US" smtClean="0">
              <a:latin typeface="Times New Roman" pitchFamily="18" charset="0"/>
            </a:endParaRPr>
          </a:p>
        </p:txBody>
      </p:sp>
    </p:spTree>
    <p:extLst>
      <p:ext uri="{BB962C8B-B14F-4D97-AF65-F5344CB8AC3E}">
        <p14:creationId xmlns:p14="http://schemas.microsoft.com/office/powerpoint/2010/main" val="394952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extLst>
      <p:ext uri="{BB962C8B-B14F-4D97-AF65-F5344CB8AC3E}">
        <p14:creationId xmlns:p14="http://schemas.microsoft.com/office/powerpoint/2010/main" val="246776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2EC4083-F623-4B63-A4D4-BEA344B534F0}" type="datetime1">
              <a:rPr lang="en-US"/>
              <a:pPr>
                <a:defRPr/>
              </a:pPr>
              <a:t>9/22/2014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928AE8-D895-485E-8660-BDA10406A0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7D5269-3ABA-43A9-9191-87C95D65F33C}" type="datetime1">
              <a:rPr lang="en-US"/>
              <a:pPr>
                <a:defRPr/>
              </a:pPr>
              <a:t>9/22/2014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0AB4B8-994B-4422-BB88-9BBABA0B62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A323CA-C78D-46AE-8D64-FA622CC26EFC}" type="datetime1">
              <a:rPr lang="en-US"/>
              <a:pPr>
                <a:defRPr/>
              </a:pPr>
              <a:t>9/22/2014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083E80-A889-45EF-B37E-C11EBCE4EB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4ACBBF-258D-4DCF-86F2-B725A4CB2B73}" type="datetime1">
              <a:rPr lang="en-US"/>
              <a:pPr>
                <a:defRPr/>
              </a:pPr>
              <a:t>9/22/2014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9856C5-9F6D-4C66-A7A6-41B5E3673B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8AE7D3-2F69-4901-9F1E-366D8245E2EA}" type="datetime1">
              <a:rPr lang="en-US"/>
              <a:pPr>
                <a:defRPr/>
              </a:pPr>
              <a:t>9/22/2014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B3583C-44F4-47CD-BDF2-9619E010DC0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6D8526-53D5-4289-96CB-C1E92BA40A9E}" type="datetime1">
              <a:rPr lang="en-US"/>
              <a:pPr>
                <a:defRPr/>
              </a:pPr>
              <a:t>9/22/2014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CEDAEE-A3A1-4C86-938F-2C368DFD12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FD522C-D130-4763-91C1-A58F3C5027B9}" type="datetime1">
              <a:rPr lang="en-US"/>
              <a:pPr>
                <a:defRPr/>
              </a:pPr>
              <a:t>9/22/2014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E863DA-5431-45E8-8040-E1F5859D0AC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3876DE-FFE1-461F-9EE2-A2F7945ACA89}" type="datetime1">
              <a:rPr lang="en-US"/>
              <a:pPr>
                <a:defRPr/>
              </a:pPr>
              <a:t>9/22/2014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A7E883-7AFD-418B-9FC8-88947C218C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5241E1-E84E-406E-BDF4-560ED0F0E856}" type="datetime1">
              <a:rPr lang="en-US"/>
              <a:pPr>
                <a:defRPr/>
              </a:pPr>
              <a:t>9/22/2014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21796D-63AB-4829-8422-BD00BD1E85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E10CC0-30F2-4ACA-90A8-257D3672F6BC}" type="datetime1">
              <a:rPr lang="en-US"/>
              <a:pPr>
                <a:defRPr/>
              </a:pPr>
              <a:t>9/22/2014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375BC6-27F8-455A-AA84-0AD99EBC04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189C8A-D3B9-4B34-A344-A895AFB36362}" type="datetime1">
              <a:rPr lang="en-US"/>
              <a:pPr>
                <a:defRPr/>
              </a:pPr>
              <a:t>9/22/2014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0E2B5F-A0B8-4012-93EB-1D3B19E21C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6EACCC1-6628-41A2-B138-D1541E9941A5}" type="datetime1">
              <a:rPr lang="en-US"/>
              <a:pPr>
                <a:defRPr/>
              </a:pPr>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D5BF316-5D94-4CD0-88E0-B1A818E4E4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arnett-powers.com/postdo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Jeffrey.Ho@ucop.edu" TargetMode="External"/><Relationship Id="rId2" Type="http://schemas.openxmlformats.org/officeDocument/2006/relationships/hyperlink" Target="mailto:Nadine.fishel@ucop.edu" TargetMode="External"/><Relationship Id="rId1" Type="http://schemas.openxmlformats.org/officeDocument/2006/relationships/slideLayout" Target="../slideLayouts/slideLayout2.xml"/><Relationship Id="rId4" Type="http://schemas.openxmlformats.org/officeDocument/2006/relationships/hyperlink" Target="mailto:stevejohnson@garnett-power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0"/>
            <a:ext cx="7772400" cy="1600200"/>
          </a:xfrm>
        </p:spPr>
        <p:txBody>
          <a:bodyPr/>
          <a:lstStyle/>
          <a:p>
            <a:pPr eaLnBrk="1" hangingPunct="1"/>
            <a:r>
              <a:rPr lang="en-US" sz="4000" dirty="0" smtClean="0">
                <a:solidFill>
                  <a:srgbClr val="002060"/>
                </a:solidFill>
                <a:effectLst>
                  <a:outerShdw blurRad="38100" dist="38100" dir="2700000" algn="tl">
                    <a:srgbClr val="000000">
                      <a:alpha val="43137"/>
                    </a:srgbClr>
                  </a:outerShdw>
                </a:effectLst>
              </a:rPr>
              <a:t>New Requirements and Procedures</a:t>
            </a:r>
            <a:br>
              <a:rPr lang="en-US" sz="4000" dirty="0" smtClean="0">
                <a:solidFill>
                  <a:srgbClr val="002060"/>
                </a:solidFill>
                <a:effectLst>
                  <a:outerShdw blurRad="38100" dist="38100" dir="2700000" algn="tl">
                    <a:srgbClr val="000000">
                      <a:alpha val="43137"/>
                    </a:srgbClr>
                  </a:outerShdw>
                </a:effectLst>
              </a:rPr>
            </a:br>
            <a:r>
              <a:rPr lang="en-US" sz="3600" i="1" dirty="0" smtClean="0">
                <a:solidFill>
                  <a:srgbClr val="002060"/>
                </a:solidFill>
                <a:latin typeface="Arial Black" pitchFamily="34" charset="0"/>
              </a:rPr>
              <a:t>Postdoc Benefits Training</a:t>
            </a:r>
            <a:endParaRPr lang="en-US" sz="4000" dirty="0" smtClean="0">
              <a:solidFill>
                <a:srgbClr val="002060"/>
              </a:solidFill>
              <a:latin typeface="Georgia" pitchFamily="18" charset="0"/>
            </a:endParaRPr>
          </a:p>
        </p:txBody>
      </p:sp>
      <p:sp>
        <p:nvSpPr>
          <p:cNvPr id="2051" name="Subtitle 3"/>
          <p:cNvSpPr>
            <a:spLocks noGrp="1"/>
          </p:cNvSpPr>
          <p:nvPr>
            <p:ph type="subTitle" idx="1"/>
          </p:nvPr>
        </p:nvSpPr>
        <p:spPr>
          <a:xfrm>
            <a:off x="1371600" y="1600200"/>
            <a:ext cx="6400800" cy="4191000"/>
          </a:xfrm>
        </p:spPr>
        <p:txBody>
          <a:bodyPr/>
          <a:lstStyle/>
          <a:p>
            <a:pPr eaLnBrk="1" hangingPunct="1"/>
            <a:r>
              <a:rPr lang="en-US" sz="2400" dirty="0" smtClean="0">
                <a:solidFill>
                  <a:schemeClr val="tx1"/>
                </a:solidFill>
              </a:rPr>
              <a:t>Presented by</a:t>
            </a:r>
          </a:p>
          <a:p>
            <a:pPr eaLnBrk="1" hangingPunct="1"/>
            <a:endParaRPr lang="en-US" sz="2400" dirty="0" smtClean="0">
              <a:solidFill>
                <a:schemeClr val="tx1"/>
              </a:solidFill>
            </a:endParaRPr>
          </a:p>
          <a:p>
            <a:pPr algn="l" eaLnBrk="1" hangingPunct="1"/>
            <a:r>
              <a:rPr lang="en-US" spc="-150" dirty="0" smtClean="0">
                <a:solidFill>
                  <a:srgbClr val="002060"/>
                </a:solidFill>
                <a:effectLst>
                  <a:outerShdw blurRad="38100" dist="38100" dir="2700000" algn="tl">
                    <a:srgbClr val="000000">
                      <a:alpha val="43137"/>
                    </a:srgbClr>
                  </a:outerShdw>
                </a:effectLst>
              </a:rPr>
              <a:t>Nadine Fishel </a:t>
            </a:r>
            <a:r>
              <a:rPr lang="en-US" sz="2400" i="1" spc="-150" dirty="0" smtClean="0">
                <a:solidFill>
                  <a:srgbClr val="002060"/>
                </a:solidFill>
              </a:rPr>
              <a:t>UCOP Labor Relations</a:t>
            </a:r>
            <a:r>
              <a:rPr lang="en-US" i="1" spc="-150" dirty="0" smtClean="0">
                <a:solidFill>
                  <a:srgbClr val="002060"/>
                </a:solidFill>
              </a:rPr>
              <a:t>		</a:t>
            </a:r>
          </a:p>
          <a:p>
            <a:pPr algn="l" eaLnBrk="1" hangingPunct="1"/>
            <a:r>
              <a:rPr lang="en-US" spc="-150" dirty="0" smtClean="0">
                <a:solidFill>
                  <a:srgbClr val="002060"/>
                </a:solidFill>
                <a:effectLst>
                  <a:outerShdw blurRad="38100" dist="38100" dir="2700000" algn="tl">
                    <a:srgbClr val="000000">
                      <a:alpha val="43137"/>
                    </a:srgbClr>
                  </a:outerShdw>
                </a:effectLst>
              </a:rPr>
              <a:t>Jeff Ho </a:t>
            </a:r>
            <a:r>
              <a:rPr lang="en-US" sz="2400" i="1" spc="-150" dirty="0" smtClean="0">
                <a:solidFill>
                  <a:srgbClr val="002060"/>
                </a:solidFill>
              </a:rPr>
              <a:t>UCOP Benefits</a:t>
            </a:r>
            <a:endParaRPr lang="en-US" i="1" spc="-150" dirty="0" smtClean="0">
              <a:solidFill>
                <a:srgbClr val="002060"/>
              </a:solidFill>
            </a:endParaRPr>
          </a:p>
          <a:p>
            <a:pPr algn="l" eaLnBrk="1" hangingPunct="1"/>
            <a:r>
              <a:rPr lang="en-US" spc="-150" dirty="0" smtClean="0">
                <a:solidFill>
                  <a:srgbClr val="002060"/>
                </a:solidFill>
                <a:effectLst>
                  <a:outerShdw blurRad="38100" dist="38100" dir="2700000" algn="tl">
                    <a:srgbClr val="000000">
                      <a:alpha val="43137"/>
                    </a:srgbClr>
                  </a:outerShdw>
                </a:effectLst>
              </a:rPr>
              <a:t>Steve Johnson </a:t>
            </a:r>
            <a:r>
              <a:rPr lang="en-US" sz="2400" i="1" spc="-150" dirty="0" smtClean="0">
                <a:solidFill>
                  <a:srgbClr val="002060"/>
                </a:solidFill>
              </a:rPr>
              <a:t>Garnett-Powers &amp; Associates</a:t>
            </a:r>
            <a:endParaRPr lang="en-US" sz="2400" dirty="0" smtClean="0">
              <a:solidFill>
                <a:schemeClr val="tx1"/>
              </a:solidFill>
            </a:endParaRPr>
          </a:p>
          <a:p>
            <a:pPr eaLnBrk="1" hangingPunct="1"/>
            <a:endParaRPr lang="en-US" sz="1400" dirty="0" smtClean="0">
              <a:solidFill>
                <a:schemeClr val="tx1"/>
              </a:solidFill>
            </a:endParaRPr>
          </a:p>
          <a:p>
            <a:pPr eaLnBrk="1" hangingPunct="1"/>
            <a:endParaRPr lang="en-US" sz="1400" dirty="0" smtClean="0">
              <a:solidFill>
                <a:schemeClr val="tx1"/>
              </a:solidFill>
            </a:endParaRPr>
          </a:p>
          <a:p>
            <a:pPr eaLnBrk="1" hangingPunct="1"/>
            <a:endParaRPr lang="en-US" sz="1400" dirty="0" smtClean="0">
              <a:solidFill>
                <a:schemeClr val="tx1"/>
              </a:solidFill>
            </a:endParaRPr>
          </a:p>
          <a:p>
            <a:pPr eaLnBrk="1" hangingPunct="1"/>
            <a:endParaRPr lang="en-US" sz="1400" dirty="0" smtClean="0">
              <a:solidFill>
                <a:schemeClr val="tx1"/>
              </a:solidFill>
            </a:endParaRPr>
          </a:p>
          <a:p>
            <a:pPr eaLnBrk="1" hangingPunct="1"/>
            <a:endParaRPr lang="en-US" sz="1400" dirty="0" smtClean="0">
              <a:solidFill>
                <a:schemeClr val="tx1"/>
              </a:solidFill>
            </a:endParaRPr>
          </a:p>
        </p:txBody>
      </p:sp>
      <p:pic>
        <p:nvPicPr>
          <p:cNvPr id="2052" name="Picture 6" descr="UCberkeley_logo.jpg"/>
          <p:cNvPicPr preferRelativeResize="0">
            <a:picLocks/>
          </p:cNvPicPr>
          <p:nvPr/>
        </p:nvPicPr>
        <p:blipFill>
          <a:blip r:embed="rId2" cstate="print"/>
          <a:srcRect/>
          <a:stretch>
            <a:fillRect/>
          </a:stretch>
        </p:blipFill>
        <p:spPr bwMode="auto">
          <a:xfrm>
            <a:off x="0" y="6172200"/>
            <a:ext cx="838200" cy="685800"/>
          </a:xfrm>
          <a:prstGeom prst="rect">
            <a:avLst/>
          </a:prstGeom>
          <a:noFill/>
          <a:ln w="9525">
            <a:noFill/>
            <a:miter lim="800000"/>
            <a:headEnd/>
            <a:tailEnd/>
          </a:ln>
        </p:spPr>
      </p:pic>
      <p:pic>
        <p:nvPicPr>
          <p:cNvPr id="2053" name="Picture 8" descr="uc-davis.gif"/>
          <p:cNvPicPr preferRelativeResize="0">
            <a:picLocks/>
          </p:cNvPicPr>
          <p:nvPr/>
        </p:nvPicPr>
        <p:blipFill>
          <a:blip r:embed="rId3" cstate="print"/>
          <a:srcRect/>
          <a:stretch>
            <a:fillRect/>
          </a:stretch>
        </p:blipFill>
        <p:spPr bwMode="auto">
          <a:xfrm>
            <a:off x="2133600" y="6172200"/>
            <a:ext cx="685800" cy="685800"/>
          </a:xfrm>
          <a:prstGeom prst="rect">
            <a:avLst/>
          </a:prstGeom>
          <a:noFill/>
          <a:ln w="9525">
            <a:noFill/>
            <a:miter lim="800000"/>
            <a:headEnd/>
            <a:tailEnd/>
          </a:ln>
        </p:spPr>
      </p:pic>
      <p:pic>
        <p:nvPicPr>
          <p:cNvPr id="2054" name="Picture 11" descr="118810-medium_UCIrvine_logo.jpg"/>
          <p:cNvPicPr>
            <a:picLocks noChangeAspect="1"/>
          </p:cNvPicPr>
          <p:nvPr/>
        </p:nvPicPr>
        <p:blipFill>
          <a:blip r:embed="rId4" cstate="print"/>
          <a:srcRect/>
          <a:stretch>
            <a:fillRect/>
          </a:stretch>
        </p:blipFill>
        <p:spPr bwMode="auto">
          <a:xfrm>
            <a:off x="7239000" y="6172200"/>
            <a:ext cx="914400" cy="685800"/>
          </a:xfrm>
          <a:prstGeom prst="rect">
            <a:avLst/>
          </a:prstGeom>
          <a:noFill/>
          <a:ln w="9525">
            <a:noFill/>
            <a:miter lim="800000"/>
            <a:headEnd/>
            <a:tailEnd/>
          </a:ln>
        </p:spPr>
      </p:pic>
      <p:pic>
        <p:nvPicPr>
          <p:cNvPr id="2055" name="Picture 12" descr="UCLA Logo.JPG"/>
          <p:cNvPicPr preferRelativeResize="0">
            <a:picLocks/>
          </p:cNvPicPr>
          <p:nvPr/>
        </p:nvPicPr>
        <p:blipFill>
          <a:blip r:embed="rId5" cstate="print"/>
          <a:srcRect/>
          <a:stretch>
            <a:fillRect/>
          </a:stretch>
        </p:blipFill>
        <p:spPr bwMode="auto">
          <a:xfrm>
            <a:off x="2819400" y="6172200"/>
            <a:ext cx="1006475" cy="685800"/>
          </a:xfrm>
          <a:prstGeom prst="rect">
            <a:avLst/>
          </a:prstGeom>
          <a:noFill/>
          <a:ln w="9525">
            <a:noFill/>
            <a:miter lim="800000"/>
            <a:headEnd/>
            <a:tailEnd/>
          </a:ln>
        </p:spPr>
      </p:pic>
      <p:pic>
        <p:nvPicPr>
          <p:cNvPr id="2056" name="Picture 13" descr="ucmerced.png"/>
          <p:cNvPicPr>
            <a:picLocks noChangeAspect="1"/>
          </p:cNvPicPr>
          <p:nvPr/>
        </p:nvPicPr>
        <p:blipFill>
          <a:blip r:embed="rId6" cstate="print"/>
          <a:srcRect/>
          <a:stretch>
            <a:fillRect/>
          </a:stretch>
        </p:blipFill>
        <p:spPr bwMode="auto">
          <a:xfrm>
            <a:off x="8131175" y="6172200"/>
            <a:ext cx="1012825" cy="685800"/>
          </a:xfrm>
          <a:prstGeom prst="rect">
            <a:avLst/>
          </a:prstGeom>
          <a:noFill/>
          <a:ln w="9525">
            <a:noFill/>
            <a:miter lim="800000"/>
            <a:headEnd/>
            <a:tailEnd/>
          </a:ln>
        </p:spPr>
      </p:pic>
      <p:pic>
        <p:nvPicPr>
          <p:cNvPr id="2057" name="Picture 14" descr="us_ucr.gif"/>
          <p:cNvPicPr>
            <a:picLocks noChangeAspect="1"/>
          </p:cNvPicPr>
          <p:nvPr/>
        </p:nvPicPr>
        <p:blipFill>
          <a:blip r:embed="rId7" cstate="print"/>
          <a:srcRect/>
          <a:stretch>
            <a:fillRect/>
          </a:stretch>
        </p:blipFill>
        <p:spPr bwMode="auto">
          <a:xfrm>
            <a:off x="3810000" y="6172200"/>
            <a:ext cx="1027113" cy="685800"/>
          </a:xfrm>
          <a:prstGeom prst="rect">
            <a:avLst/>
          </a:prstGeom>
          <a:noFill/>
          <a:ln w="9525">
            <a:noFill/>
            <a:miter lim="800000"/>
            <a:headEnd/>
            <a:tailEnd/>
          </a:ln>
        </p:spPr>
      </p:pic>
      <p:pic>
        <p:nvPicPr>
          <p:cNvPr id="2058" name="Picture 15" descr="UCSD-logo.jpg"/>
          <p:cNvPicPr preferRelativeResize="0">
            <a:picLocks/>
          </p:cNvPicPr>
          <p:nvPr/>
        </p:nvPicPr>
        <p:blipFill>
          <a:blip r:embed="rId8" cstate="print"/>
          <a:srcRect/>
          <a:stretch>
            <a:fillRect/>
          </a:stretch>
        </p:blipFill>
        <p:spPr bwMode="auto">
          <a:xfrm>
            <a:off x="4800600" y="6172200"/>
            <a:ext cx="841375" cy="685800"/>
          </a:xfrm>
          <a:prstGeom prst="rect">
            <a:avLst/>
          </a:prstGeom>
          <a:noFill/>
          <a:ln w="9525">
            <a:noFill/>
            <a:miter lim="800000"/>
            <a:headEnd/>
            <a:tailEnd/>
          </a:ln>
        </p:spPr>
      </p:pic>
      <p:pic>
        <p:nvPicPr>
          <p:cNvPr id="2059" name="Picture 17" descr="UCSB-Logo.jpg"/>
          <p:cNvPicPr preferRelativeResize="0">
            <a:picLocks/>
          </p:cNvPicPr>
          <p:nvPr/>
        </p:nvPicPr>
        <p:blipFill>
          <a:blip r:embed="rId9" cstate="print"/>
          <a:srcRect/>
          <a:stretch>
            <a:fillRect/>
          </a:stretch>
        </p:blipFill>
        <p:spPr bwMode="auto">
          <a:xfrm>
            <a:off x="6400800" y="6172200"/>
            <a:ext cx="838200" cy="685800"/>
          </a:xfrm>
          <a:prstGeom prst="rect">
            <a:avLst/>
          </a:prstGeom>
          <a:noFill/>
          <a:ln w="9525">
            <a:noFill/>
            <a:miter lim="800000"/>
            <a:headEnd/>
            <a:tailEnd/>
          </a:ln>
        </p:spPr>
      </p:pic>
      <p:pic>
        <p:nvPicPr>
          <p:cNvPr id="2060" name="Picture 18" descr="UC Santa Cruz.jpg"/>
          <p:cNvPicPr preferRelativeResize="0">
            <a:picLocks/>
          </p:cNvPicPr>
          <p:nvPr/>
        </p:nvPicPr>
        <p:blipFill>
          <a:blip r:embed="rId10" cstate="print"/>
          <a:srcRect/>
          <a:stretch>
            <a:fillRect/>
          </a:stretch>
        </p:blipFill>
        <p:spPr bwMode="auto">
          <a:xfrm>
            <a:off x="5638800" y="6172200"/>
            <a:ext cx="768350" cy="685800"/>
          </a:xfrm>
          <a:prstGeom prst="rect">
            <a:avLst/>
          </a:prstGeom>
          <a:noFill/>
          <a:ln w="9525">
            <a:noFill/>
            <a:miter lim="800000"/>
            <a:headEnd/>
            <a:tailEnd/>
          </a:ln>
        </p:spPr>
      </p:pic>
      <p:pic>
        <p:nvPicPr>
          <p:cNvPr id="2061" name="Picture 21" descr="logo-ucsf.gif"/>
          <p:cNvPicPr preferRelativeResize="0">
            <a:picLocks/>
          </p:cNvPicPr>
          <p:nvPr/>
        </p:nvPicPr>
        <p:blipFill>
          <a:blip r:embed="rId11" cstate="print"/>
          <a:srcRect/>
          <a:stretch>
            <a:fillRect/>
          </a:stretch>
        </p:blipFill>
        <p:spPr bwMode="auto">
          <a:xfrm>
            <a:off x="838200" y="6172200"/>
            <a:ext cx="1295400" cy="685800"/>
          </a:xfrm>
          <a:prstGeom prst="rect">
            <a:avLst/>
          </a:prstGeom>
          <a:noFill/>
          <a:ln w="9525">
            <a:noFill/>
            <a:miter lim="800000"/>
            <a:headEnd/>
            <a:tailEnd/>
          </a:ln>
        </p:spPr>
      </p:pic>
      <p:pic>
        <p:nvPicPr>
          <p:cNvPr id="2062" name="Picture 23" descr="ucop@2x.png"/>
          <p:cNvPicPr>
            <a:picLocks noChangeAspect="1"/>
          </p:cNvPicPr>
          <p:nvPr/>
        </p:nvPicPr>
        <p:blipFill>
          <a:blip r:embed="rId12" cstate="print"/>
          <a:srcRect/>
          <a:stretch>
            <a:fillRect/>
          </a:stretch>
        </p:blipFill>
        <p:spPr bwMode="auto">
          <a:xfrm>
            <a:off x="3352800" y="4800600"/>
            <a:ext cx="2514600" cy="1479550"/>
          </a:xfrm>
          <a:prstGeom prst="rect">
            <a:avLst/>
          </a:prstGeom>
          <a:noFill/>
          <a:ln w="9525">
            <a:noFill/>
            <a:miter lim="800000"/>
            <a:headEnd/>
            <a:tailEnd/>
          </a:ln>
        </p:spPr>
      </p:pic>
      <p:sp>
        <p:nvSpPr>
          <p:cNvPr id="15" name="Slide Number Placeholder 14"/>
          <p:cNvSpPr>
            <a:spLocks noGrp="1"/>
          </p:cNvSpPr>
          <p:nvPr>
            <p:ph type="sldNum" sz="quarter" idx="12"/>
          </p:nvPr>
        </p:nvSpPr>
        <p:spPr/>
        <p:txBody>
          <a:bodyPr/>
          <a:lstStyle/>
          <a:p>
            <a:pPr>
              <a:defRPr/>
            </a:pPr>
            <a:fld id="{A834CB03-6B19-40AD-9EB7-44811F0EFFB6}"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solidFill>
                  <a:srgbClr val="002060"/>
                </a:solidFill>
              </a:rPr>
              <a:t>Appendix A</a:t>
            </a:r>
            <a:endParaRPr lang="en-US" dirty="0">
              <a:solidFill>
                <a:srgbClr val="002060"/>
              </a:solidFill>
            </a:endParaRPr>
          </a:p>
        </p:txBody>
      </p:sp>
      <p:pic>
        <p:nvPicPr>
          <p:cNvPr id="1028" name="Picture 4"/>
          <p:cNvPicPr>
            <a:picLocks noGrp="1" noChangeAspect="1" noChangeArrowheads="1"/>
          </p:cNvPicPr>
          <p:nvPr>
            <p:ph idx="1"/>
          </p:nvPr>
        </p:nvPicPr>
        <p:blipFill>
          <a:blip r:embed="rId2" cstate="print"/>
          <a:srcRect/>
          <a:stretch>
            <a:fillRect/>
          </a:stretch>
        </p:blipFill>
        <p:spPr bwMode="auto">
          <a:xfrm>
            <a:off x="2133600" y="990600"/>
            <a:ext cx="4648200" cy="5638800"/>
          </a:xfrm>
          <a:prstGeom prst="rect">
            <a:avLst/>
          </a:prstGeom>
          <a:noFill/>
          <a:ln w="9525">
            <a:noFill/>
            <a:miter lim="800000"/>
            <a:headEnd/>
            <a:tailEnd/>
          </a:ln>
        </p:spPr>
      </p:pic>
      <p:sp>
        <p:nvSpPr>
          <p:cNvPr id="9" name="Rectangle 8"/>
          <p:cNvSpPr/>
          <p:nvPr/>
        </p:nvSpPr>
        <p:spPr>
          <a:xfrm>
            <a:off x="2133600" y="990600"/>
            <a:ext cx="4648200" cy="563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3" cstate="print"/>
          <a:srcRect/>
          <a:stretch>
            <a:fillRect/>
          </a:stretch>
        </p:blipFill>
        <p:spPr bwMode="auto">
          <a:xfrm>
            <a:off x="2209800" y="6019800"/>
            <a:ext cx="4572000"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Institutional Allowances</a:t>
            </a:r>
            <a:endParaRPr lang="en-US"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002060"/>
                </a:solidFill>
              </a:rPr>
              <a:t>Commonly, Postdoc Fellows will be provided with funding for miscellaneous expenses.</a:t>
            </a:r>
          </a:p>
          <a:p>
            <a:pPr lvl="1"/>
            <a:r>
              <a:rPr lang="en-US" sz="2000" dirty="0" smtClean="0">
                <a:solidFill>
                  <a:srgbClr val="002060"/>
                </a:solidFill>
              </a:rPr>
              <a:t>Benefits</a:t>
            </a:r>
          </a:p>
          <a:p>
            <a:pPr lvl="1"/>
            <a:r>
              <a:rPr lang="en-US" sz="2000" dirty="0" smtClean="0">
                <a:solidFill>
                  <a:srgbClr val="002060"/>
                </a:solidFill>
              </a:rPr>
              <a:t>Travel</a:t>
            </a:r>
          </a:p>
          <a:p>
            <a:pPr lvl="1"/>
            <a:r>
              <a:rPr lang="en-US" sz="2000" dirty="0" smtClean="0">
                <a:solidFill>
                  <a:srgbClr val="002060"/>
                </a:solidFill>
              </a:rPr>
              <a:t>Moving</a:t>
            </a:r>
          </a:p>
          <a:p>
            <a:r>
              <a:rPr lang="en-US" dirty="0" smtClean="0">
                <a:solidFill>
                  <a:srgbClr val="002060"/>
                </a:solidFill>
              </a:rPr>
              <a:t>Such funding may be charged for the University’s share of benefits costs, if allowable under the rules of fellowship and granting agency.</a:t>
            </a:r>
          </a:p>
          <a:p>
            <a:r>
              <a:rPr lang="en-US" u="sng" dirty="0" smtClean="0">
                <a:solidFill>
                  <a:srgbClr val="002060"/>
                </a:solidFill>
              </a:rPr>
              <a:t>Key Issue</a:t>
            </a:r>
            <a:r>
              <a:rPr lang="en-US" dirty="0" smtClean="0">
                <a:solidFill>
                  <a:srgbClr val="002060"/>
                </a:solidFill>
              </a:rPr>
              <a:t>:  Postdoc is entitled to notice of such a deduction and to receive an accounting of expenses.</a:t>
            </a:r>
          </a:p>
          <a:p>
            <a:r>
              <a:rPr lang="en-US" dirty="0" smtClean="0">
                <a:solidFill>
                  <a:srgbClr val="FF0000"/>
                </a:solidFill>
              </a:rPr>
              <a:t>Paid Directs may also have funding equivalent to an institutional allowance.  If they do, these provisions apply to them as well.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2060"/>
                </a:solidFill>
              </a:rPr>
              <a:t>Deductions to Institutional Allowance</a:t>
            </a:r>
            <a:br>
              <a:rPr lang="en-US" dirty="0" smtClean="0">
                <a:solidFill>
                  <a:srgbClr val="002060"/>
                </a:solidFill>
              </a:rPr>
            </a:br>
            <a:r>
              <a:rPr lang="en-US" sz="3100" i="1" dirty="0" smtClean="0">
                <a:solidFill>
                  <a:srgbClr val="FFFF00"/>
                </a:solidFill>
              </a:rPr>
              <a:t>(applies to Fellows and some Paid Directs)</a:t>
            </a:r>
            <a:endParaRPr lang="en-US" i="1" dirty="0">
              <a:solidFill>
                <a:srgbClr val="FFFF00"/>
              </a:solidFill>
            </a:endParaRPr>
          </a:p>
        </p:txBody>
      </p:sp>
      <p:sp>
        <p:nvSpPr>
          <p:cNvPr id="3" name="Content Placeholder 2"/>
          <p:cNvSpPr>
            <a:spLocks noGrp="1"/>
          </p:cNvSpPr>
          <p:nvPr>
            <p:ph idx="1"/>
          </p:nvPr>
        </p:nvSpPr>
        <p:spPr>
          <a:xfrm>
            <a:off x="457200" y="1600200"/>
            <a:ext cx="8458200" cy="4525963"/>
          </a:xfrm>
        </p:spPr>
        <p:txBody>
          <a:bodyPr/>
          <a:lstStyle/>
          <a:p>
            <a:pPr>
              <a:buNone/>
            </a:pPr>
            <a:r>
              <a:rPr lang="en-US" u="sng" dirty="0" smtClean="0">
                <a:solidFill>
                  <a:srgbClr val="002060"/>
                </a:solidFill>
              </a:rPr>
              <a:t>Notice</a:t>
            </a:r>
          </a:p>
          <a:p>
            <a:r>
              <a:rPr lang="en-US" dirty="0" smtClean="0">
                <a:solidFill>
                  <a:srgbClr val="002060"/>
                </a:solidFill>
              </a:rPr>
              <a:t>Provide 30 days notice to the Postdoc Fellow prior to the deduction</a:t>
            </a:r>
          </a:p>
          <a:p>
            <a:r>
              <a:rPr lang="en-US" dirty="0" smtClean="0">
                <a:solidFill>
                  <a:srgbClr val="002060"/>
                </a:solidFill>
              </a:rPr>
              <a:t>Retroactive deductions are acceptable, provided there is appropriate notice and a reasonable basis for the retroactive adjustment.</a:t>
            </a:r>
          </a:p>
          <a:p>
            <a:r>
              <a:rPr lang="en-US" dirty="0" smtClean="0">
                <a:solidFill>
                  <a:srgbClr val="002060"/>
                </a:solidFill>
              </a:rPr>
              <a:t>Include who Postdoc should contact </a:t>
            </a:r>
            <a:r>
              <a:rPr lang="en-US" sz="2400" i="1" dirty="0" smtClean="0">
                <a:solidFill>
                  <a:srgbClr val="002060"/>
                </a:solidFill>
              </a:rPr>
              <a:t>(PI, research administrator, lab manager, or other) </a:t>
            </a:r>
            <a:r>
              <a:rPr lang="en-US" sz="2800" dirty="0" smtClean="0">
                <a:solidFill>
                  <a:srgbClr val="002060"/>
                </a:solidFill>
              </a:rPr>
              <a:t>to request and receive a copy of fellowship budget</a:t>
            </a:r>
            <a:endParaRPr lang="en-US" i="1" dirty="0" smtClean="0">
              <a:solidFill>
                <a:srgbClr val="002060"/>
              </a:solidFill>
            </a:endParaRPr>
          </a:p>
          <a:p>
            <a:pPr>
              <a:buNone/>
            </a:pPr>
            <a:endParaRPr lang="en-US"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Sample Notice</a:t>
            </a:r>
            <a:endParaRPr lang="en-US" dirty="0">
              <a:solidFill>
                <a:srgbClr val="002060"/>
              </a:solidFill>
            </a:endParaRPr>
          </a:p>
        </p:txBody>
      </p:sp>
      <p:sp>
        <p:nvSpPr>
          <p:cNvPr id="4" name="Rectangle 3"/>
          <p:cNvSpPr/>
          <p:nvPr/>
        </p:nvSpPr>
        <p:spPr>
          <a:xfrm>
            <a:off x="533400" y="1600200"/>
            <a:ext cx="8077200" cy="48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1676400"/>
            <a:ext cx="7239000" cy="4801314"/>
          </a:xfrm>
          <a:prstGeom prst="rect">
            <a:avLst/>
          </a:prstGeom>
          <a:noFill/>
        </p:spPr>
        <p:txBody>
          <a:bodyPr wrap="square" rtlCol="0">
            <a:spAutoFit/>
          </a:bodyPr>
          <a:lstStyle/>
          <a:p>
            <a:r>
              <a:rPr lang="en-US" dirty="0" smtClean="0"/>
              <a:t>To:  	Polly Postdoc</a:t>
            </a:r>
          </a:p>
          <a:p>
            <a:r>
              <a:rPr lang="en-US" dirty="0" smtClean="0"/>
              <a:t>From: 	Roger Research</a:t>
            </a:r>
          </a:p>
          <a:p>
            <a:r>
              <a:rPr lang="en-US" dirty="0" smtClean="0"/>
              <a:t>CC: 	Principal Investigator</a:t>
            </a:r>
          </a:p>
          <a:p>
            <a:r>
              <a:rPr lang="en-US" dirty="0" smtClean="0"/>
              <a:t>Subject:   Institutional Allowance Deductions</a:t>
            </a:r>
          </a:p>
          <a:p>
            <a:r>
              <a:rPr lang="en-US" dirty="0" smtClean="0"/>
              <a:t>_______________________________________________________</a:t>
            </a:r>
          </a:p>
          <a:p>
            <a:endParaRPr lang="en-US" dirty="0" smtClean="0"/>
          </a:p>
          <a:p>
            <a:r>
              <a:rPr lang="en-US" dirty="0" smtClean="0"/>
              <a:t>Dear Dr. Postdoc:</a:t>
            </a:r>
          </a:p>
          <a:p>
            <a:endParaRPr lang="en-US" dirty="0" smtClean="0"/>
          </a:p>
          <a:p>
            <a:r>
              <a:rPr lang="en-US" dirty="0" smtClean="0"/>
              <a:t>Welcome Aboard!  Beginning September 1, 2014, the Department will deduct $472.65 each month from your institutional allowance to cover the University’s portion of your Health Net HMO benefit.  </a:t>
            </a:r>
          </a:p>
          <a:p>
            <a:endParaRPr lang="en-US" dirty="0" smtClean="0"/>
          </a:p>
          <a:p>
            <a:r>
              <a:rPr lang="en-US" dirty="0" smtClean="0"/>
              <a:t>If you want to review the budget or receive an accounting of your institutional allowance, you may request a copy through me at any time.</a:t>
            </a:r>
          </a:p>
          <a:p>
            <a:endParaRPr lang="en-US" dirty="0" smtClean="0"/>
          </a:p>
          <a:p>
            <a:r>
              <a:rPr lang="en-US" dirty="0" smtClean="0"/>
              <a:t>Roger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838200"/>
            <a:ext cx="82296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38200"/>
            <a:ext cx="8229600" cy="1143000"/>
          </a:xfrm>
        </p:spPr>
        <p:txBody>
          <a:bodyPr/>
          <a:lstStyle/>
          <a:p>
            <a:r>
              <a:rPr lang="en-US" spc="-150" dirty="0" smtClean="0">
                <a:solidFill>
                  <a:srgbClr val="002060"/>
                </a:solidFill>
                <a:effectLst>
                  <a:outerShdw blurRad="38100" dist="38100" dir="2700000" algn="tl">
                    <a:srgbClr val="000000">
                      <a:alpha val="43137"/>
                    </a:srgbClr>
                  </a:outerShdw>
                </a:effectLst>
              </a:rPr>
              <a:t/>
            </a:r>
            <a:br>
              <a:rPr lang="en-US" spc="-150" dirty="0" smtClean="0">
                <a:solidFill>
                  <a:srgbClr val="002060"/>
                </a:solidFill>
                <a:effectLst>
                  <a:outerShdw blurRad="38100" dist="38100" dir="2700000" algn="tl">
                    <a:srgbClr val="000000">
                      <a:alpha val="43137"/>
                    </a:srgbClr>
                  </a:outerShdw>
                </a:effectLst>
              </a:rPr>
            </a:br>
            <a:r>
              <a:rPr lang="en-US" spc="-150" dirty="0" smtClean="0">
                <a:solidFill>
                  <a:srgbClr val="002060"/>
                </a:solidFill>
                <a:effectLst>
                  <a:outerShdw blurRad="38100" dist="38100" dir="2700000" algn="tl">
                    <a:srgbClr val="000000">
                      <a:alpha val="43137"/>
                    </a:srgbClr>
                  </a:outerShdw>
                </a:effectLst>
              </a:rPr>
              <a:t>Jeff Ho </a:t>
            </a:r>
            <a:r>
              <a:rPr lang="en-US" sz="3600" i="1" spc="-150" dirty="0" smtClean="0">
                <a:solidFill>
                  <a:srgbClr val="002060"/>
                </a:solidFill>
              </a:rPr>
              <a:t>UCOP </a:t>
            </a:r>
            <a:r>
              <a:rPr lang="en-US" i="1" spc="-150" dirty="0" smtClean="0">
                <a:solidFill>
                  <a:srgbClr val="002060"/>
                </a:solidFill>
              </a:rPr>
              <a:t>Benefits</a:t>
            </a:r>
            <a:br>
              <a:rPr lang="en-US" i="1" spc="-150" dirty="0" smtClean="0">
                <a:solidFill>
                  <a:srgbClr val="002060"/>
                </a:solidFill>
              </a:rPr>
            </a:br>
            <a:endParaRPr lang="en-US" dirty="0"/>
          </a:p>
        </p:txBody>
      </p:sp>
      <p:sp>
        <p:nvSpPr>
          <p:cNvPr id="3" name="Content Placeholder 2"/>
          <p:cNvSpPr>
            <a:spLocks noGrp="1"/>
          </p:cNvSpPr>
          <p:nvPr>
            <p:ph idx="1"/>
          </p:nvPr>
        </p:nvSpPr>
        <p:spPr>
          <a:xfrm>
            <a:off x="762000" y="2590800"/>
            <a:ext cx="8229600" cy="4525963"/>
          </a:xfrm>
        </p:spPr>
        <p:txBody>
          <a:bodyPr/>
          <a:lstStyle/>
          <a:p>
            <a:r>
              <a:rPr lang="en-US" dirty="0" smtClean="0"/>
              <a:t>Review of Postdoc Benefits</a:t>
            </a:r>
          </a:p>
          <a:p>
            <a:r>
              <a:rPr lang="en-US" dirty="0" smtClean="0"/>
              <a:t>Benefit Eligibility</a:t>
            </a:r>
          </a:p>
          <a:p>
            <a:r>
              <a:rPr lang="en-US" dirty="0" smtClean="0"/>
              <a:t>Family Member Eligibility</a:t>
            </a:r>
          </a:p>
          <a:p>
            <a:r>
              <a:rPr lang="en-US" dirty="0" smtClean="0"/>
              <a:t>Contribution Levels</a:t>
            </a:r>
            <a:endParaRPr lang="en-US" dirty="0"/>
          </a:p>
        </p:txBody>
      </p:sp>
      <p:sp>
        <p:nvSpPr>
          <p:cNvPr id="4" name="Slide Number Placeholder 3"/>
          <p:cNvSpPr>
            <a:spLocks noGrp="1"/>
          </p:cNvSpPr>
          <p:nvPr>
            <p:ph type="sldNum" sz="quarter" idx="12"/>
          </p:nvPr>
        </p:nvSpPr>
        <p:spPr/>
        <p:txBody>
          <a:bodyPr/>
          <a:lstStyle/>
          <a:p>
            <a:pPr>
              <a:defRPr/>
            </a:pPr>
            <a:fld id="{CA9856C5-9F6D-4C66-A7A6-41B5E3673B65}"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7"/>
          <p:cNvSpPr>
            <a:spLocks noGrp="1"/>
          </p:cNvSpPr>
          <p:nvPr>
            <p:ph type="ctrTitle"/>
          </p:nvPr>
        </p:nvSpPr>
        <p:spPr>
          <a:xfrm>
            <a:off x="685800" y="0"/>
            <a:ext cx="7772400" cy="1470025"/>
          </a:xfrm>
        </p:spPr>
        <p:txBody>
          <a:bodyPr/>
          <a:lstStyle/>
          <a:p>
            <a:r>
              <a:rPr lang="en-US" sz="4000" b="1" u="sng" smtClean="0">
                <a:solidFill>
                  <a:srgbClr val="002060"/>
                </a:solidFill>
                <a:latin typeface="Georgia" pitchFamily="18" charset="0"/>
              </a:rPr>
              <a:t>Postdoc Title Codes</a:t>
            </a:r>
            <a:endParaRPr lang="en-US" sz="4000" b="1" u="sng" smtClean="0"/>
          </a:p>
        </p:txBody>
      </p:sp>
      <p:sp>
        <p:nvSpPr>
          <p:cNvPr id="19" name="Rectangle 1027"/>
          <p:cNvSpPr txBox="1">
            <a:spLocks noChangeArrowheads="1"/>
          </p:cNvSpPr>
          <p:nvPr/>
        </p:nvSpPr>
        <p:spPr bwMode="auto">
          <a:xfrm>
            <a:off x="914400" y="1752600"/>
            <a:ext cx="7315200" cy="4454525"/>
          </a:xfrm>
          <a:prstGeom prst="rect">
            <a:avLst/>
          </a:prstGeom>
          <a:noFill/>
          <a:ln w="9525">
            <a:noFill/>
            <a:miter lim="800000"/>
            <a:headEnd/>
            <a:tailEnd/>
          </a:ln>
        </p:spPr>
        <p:txBody>
          <a:bodyPr/>
          <a:lstStyle/>
          <a:p>
            <a:pPr marL="120650" indent="-120650" eaLnBrk="0" hangingPunct="0">
              <a:lnSpc>
                <a:spcPct val="90000"/>
              </a:lnSpc>
              <a:buClr>
                <a:srgbClr val="002060"/>
              </a:buClr>
              <a:buFont typeface="Arial" pitchFamily="34" charset="0"/>
              <a:buChar char="•"/>
              <a:defRPr/>
            </a:pPr>
            <a:r>
              <a:rPr lang="en-US" sz="2400" b="1" u="sng" dirty="0">
                <a:solidFill>
                  <a:srgbClr val="002060"/>
                </a:solidFill>
                <a:latin typeface="+mn-lt"/>
                <a:cs typeface="+mn-cs"/>
              </a:rPr>
              <a:t>Title Code 3252</a:t>
            </a:r>
            <a:r>
              <a:rPr lang="en-US" sz="2400" b="1" dirty="0">
                <a:solidFill>
                  <a:srgbClr val="002060"/>
                </a:solidFill>
                <a:latin typeface="+mn-lt"/>
                <a:cs typeface="+mn-cs"/>
              </a:rPr>
              <a:t> </a:t>
            </a:r>
            <a:r>
              <a:rPr lang="en-US" sz="2400" dirty="0">
                <a:solidFill>
                  <a:srgbClr val="002060"/>
                </a:solidFill>
                <a:latin typeface="+mn-lt"/>
                <a:cs typeface="+mn-cs"/>
              </a:rPr>
              <a:t>- </a:t>
            </a:r>
            <a:r>
              <a:rPr lang="en-US" sz="2400" dirty="0" err="1">
                <a:solidFill>
                  <a:srgbClr val="002060"/>
                </a:solidFill>
                <a:latin typeface="+mn-lt"/>
                <a:cs typeface="+mn-cs"/>
              </a:rPr>
              <a:t>Postdocs</a:t>
            </a:r>
            <a:r>
              <a:rPr lang="en-US" sz="2400" dirty="0">
                <a:solidFill>
                  <a:srgbClr val="002060"/>
                </a:solidFill>
                <a:latin typeface="+mn-lt"/>
                <a:cs typeface="+mn-cs"/>
              </a:rPr>
              <a:t> paid through the UC payroll system have been appointed in the title “Postdoctoral Scholar-Employee”. </a:t>
            </a:r>
          </a:p>
          <a:p>
            <a:pPr marL="120650" indent="-120650">
              <a:lnSpc>
                <a:spcPct val="80000"/>
              </a:lnSpc>
              <a:spcBef>
                <a:spcPct val="20000"/>
              </a:spcBef>
              <a:buClr>
                <a:srgbClr val="002060"/>
              </a:buClr>
              <a:buFont typeface="Arial" pitchFamily="34" charset="0"/>
              <a:buChar char="•"/>
              <a:defRPr/>
            </a:pPr>
            <a:endParaRPr lang="en-US" sz="2000" dirty="0">
              <a:solidFill>
                <a:srgbClr val="002060"/>
              </a:solidFill>
              <a:latin typeface="+mn-lt"/>
              <a:cs typeface="+mn-cs"/>
            </a:endParaRPr>
          </a:p>
          <a:p>
            <a:pPr marL="120650" indent="-120650" eaLnBrk="0" hangingPunct="0">
              <a:lnSpc>
                <a:spcPct val="90000"/>
              </a:lnSpc>
              <a:buClr>
                <a:srgbClr val="002060"/>
              </a:buClr>
              <a:buFont typeface="Arial" pitchFamily="34" charset="0"/>
              <a:buChar char="•"/>
              <a:defRPr/>
            </a:pPr>
            <a:r>
              <a:rPr lang="en-US" sz="2400" b="1" u="sng" dirty="0">
                <a:solidFill>
                  <a:srgbClr val="002060"/>
                </a:solidFill>
                <a:latin typeface="+mn-lt"/>
                <a:cs typeface="+mn-cs"/>
              </a:rPr>
              <a:t>Title Code 3253</a:t>
            </a:r>
            <a:r>
              <a:rPr lang="en-US" sz="2400" b="1" dirty="0">
                <a:solidFill>
                  <a:srgbClr val="002060"/>
                </a:solidFill>
                <a:latin typeface="+mn-lt"/>
                <a:cs typeface="+mn-cs"/>
              </a:rPr>
              <a:t> </a:t>
            </a:r>
            <a:r>
              <a:rPr lang="en-US" sz="2400" dirty="0">
                <a:solidFill>
                  <a:srgbClr val="002060"/>
                </a:solidFill>
                <a:latin typeface="+mn-lt"/>
                <a:cs typeface="+mn-cs"/>
              </a:rPr>
              <a:t>- </a:t>
            </a:r>
            <a:r>
              <a:rPr lang="en-US" sz="2400" dirty="0" err="1">
                <a:solidFill>
                  <a:srgbClr val="002060"/>
                </a:solidFill>
                <a:latin typeface="+mn-lt"/>
                <a:cs typeface="+mn-cs"/>
              </a:rPr>
              <a:t>Postdocs</a:t>
            </a:r>
            <a:r>
              <a:rPr lang="en-US" sz="2400" dirty="0">
                <a:solidFill>
                  <a:srgbClr val="002060"/>
                </a:solidFill>
                <a:latin typeface="+mn-lt"/>
                <a:cs typeface="+mn-cs"/>
              </a:rPr>
              <a:t> paid a stipend have been                                appointed in the title “Postdoctoral Scholar-Fellow”.</a:t>
            </a:r>
          </a:p>
          <a:p>
            <a:pPr marL="120650" indent="-120650" eaLnBrk="0" hangingPunct="0">
              <a:lnSpc>
                <a:spcPct val="90000"/>
              </a:lnSpc>
              <a:buClr>
                <a:srgbClr val="002060"/>
              </a:buClr>
              <a:buFont typeface="Arial" pitchFamily="34" charset="0"/>
              <a:buChar char="•"/>
              <a:defRPr/>
            </a:pPr>
            <a:endParaRPr lang="en-US" sz="1600" dirty="0">
              <a:solidFill>
                <a:srgbClr val="002060"/>
              </a:solidFill>
              <a:latin typeface="+mn-lt"/>
              <a:cs typeface="+mn-cs"/>
            </a:endParaRPr>
          </a:p>
          <a:p>
            <a:pPr marL="120650" indent="-120650" eaLnBrk="0" hangingPunct="0">
              <a:lnSpc>
                <a:spcPct val="90000"/>
              </a:lnSpc>
              <a:buClr>
                <a:srgbClr val="002060"/>
              </a:buClr>
              <a:buFont typeface="Arial" pitchFamily="34" charset="0"/>
              <a:buChar char="•"/>
              <a:defRPr/>
            </a:pPr>
            <a:r>
              <a:rPr lang="en-US" sz="2400" b="1" u="sng" dirty="0">
                <a:solidFill>
                  <a:srgbClr val="002060"/>
                </a:solidFill>
                <a:latin typeface="+mn-lt"/>
                <a:cs typeface="+mn-cs"/>
              </a:rPr>
              <a:t>Title Code 3254</a:t>
            </a:r>
            <a:r>
              <a:rPr lang="en-US" sz="2400" b="1" dirty="0">
                <a:solidFill>
                  <a:srgbClr val="002060"/>
                </a:solidFill>
                <a:latin typeface="+mn-lt"/>
                <a:cs typeface="+mn-cs"/>
              </a:rPr>
              <a:t> </a:t>
            </a:r>
            <a:r>
              <a:rPr lang="en-US" sz="2400" dirty="0">
                <a:solidFill>
                  <a:srgbClr val="002060"/>
                </a:solidFill>
                <a:latin typeface="+mn-lt"/>
                <a:cs typeface="+mn-cs"/>
              </a:rPr>
              <a:t>- </a:t>
            </a:r>
            <a:r>
              <a:rPr lang="en-US" sz="2400" dirty="0" err="1">
                <a:solidFill>
                  <a:srgbClr val="002060"/>
                </a:solidFill>
                <a:latin typeface="+mn-lt"/>
                <a:cs typeface="+mn-cs"/>
              </a:rPr>
              <a:t>Postdocs</a:t>
            </a:r>
            <a:r>
              <a:rPr lang="en-US" sz="2400" dirty="0">
                <a:solidFill>
                  <a:srgbClr val="002060"/>
                </a:solidFill>
                <a:latin typeface="+mn-lt"/>
                <a:cs typeface="+mn-cs"/>
              </a:rPr>
              <a:t> paid directly from an </a:t>
            </a:r>
            <a:br>
              <a:rPr lang="en-US" sz="2400" dirty="0">
                <a:solidFill>
                  <a:srgbClr val="002060"/>
                </a:solidFill>
                <a:latin typeface="+mn-lt"/>
                <a:cs typeface="+mn-cs"/>
              </a:rPr>
            </a:br>
            <a:r>
              <a:rPr lang="en-US" sz="2400" dirty="0">
                <a:solidFill>
                  <a:srgbClr val="002060"/>
                </a:solidFill>
                <a:latin typeface="+mn-lt"/>
                <a:cs typeface="+mn-cs"/>
              </a:rPr>
              <a:t> extramural agency have been appointed in the title </a:t>
            </a:r>
            <a:br>
              <a:rPr lang="en-US" sz="2400" dirty="0">
                <a:solidFill>
                  <a:srgbClr val="002060"/>
                </a:solidFill>
                <a:latin typeface="+mn-lt"/>
                <a:cs typeface="+mn-cs"/>
              </a:rPr>
            </a:br>
            <a:r>
              <a:rPr lang="en-US" sz="2400" dirty="0">
                <a:solidFill>
                  <a:srgbClr val="002060"/>
                </a:solidFill>
                <a:latin typeface="+mn-lt"/>
                <a:cs typeface="+mn-cs"/>
              </a:rPr>
              <a:t> “Postdoctoral Scholar-Paid Direct”.</a:t>
            </a:r>
          </a:p>
          <a:p>
            <a:pPr eaLnBrk="0" hangingPunct="0">
              <a:lnSpc>
                <a:spcPct val="90000"/>
              </a:lnSpc>
              <a:buClr>
                <a:srgbClr val="FFFF00"/>
              </a:buClr>
              <a:buFont typeface="Wingdings" pitchFamily="2" charset="2"/>
              <a:buChar char="§"/>
              <a:defRPr/>
            </a:pPr>
            <a:endParaRPr lang="en-US" sz="1600" b="1" dirty="0">
              <a:solidFill>
                <a:schemeClr val="tx1">
                  <a:tint val="75000"/>
                </a:schemeClr>
              </a:solidFill>
              <a:latin typeface="+mn-lt"/>
              <a:cs typeface="+mn-cs"/>
            </a:endParaRPr>
          </a:p>
          <a:p>
            <a:pPr eaLnBrk="0" hangingPunct="0">
              <a:lnSpc>
                <a:spcPct val="90000"/>
              </a:lnSpc>
              <a:buClr>
                <a:srgbClr val="FFFF00"/>
              </a:buClr>
              <a:buFont typeface="Wingdings" pitchFamily="2" charset="2"/>
              <a:buChar char="§"/>
              <a:defRPr/>
            </a:pPr>
            <a:endParaRPr lang="en-US" sz="2400" b="1" dirty="0">
              <a:solidFill>
                <a:schemeClr val="tx1">
                  <a:tint val="75000"/>
                </a:schemeClr>
              </a:solidFill>
              <a:latin typeface="+mn-lt"/>
              <a:cs typeface="Times New Roman" charset="0"/>
            </a:endParaRPr>
          </a:p>
          <a:p>
            <a:pPr eaLnBrk="0" hangingPunct="0">
              <a:lnSpc>
                <a:spcPct val="90000"/>
              </a:lnSpc>
              <a:buFont typeface="Wingdings" pitchFamily="2" charset="2"/>
              <a:buNone/>
              <a:defRPr/>
            </a:pPr>
            <a:r>
              <a:rPr lang="en-US" b="1" dirty="0">
                <a:solidFill>
                  <a:srgbClr val="002060"/>
                </a:solidFill>
                <a:latin typeface="+mn-lt"/>
                <a:cs typeface="+mn-cs"/>
              </a:rPr>
              <a:t>Note: The title of a Postdoctoral Scholar appointment is determined by the requirements of the funding agencies.</a:t>
            </a:r>
            <a:endParaRPr lang="en-US" dirty="0">
              <a:solidFill>
                <a:srgbClr val="002060"/>
              </a:solidFill>
              <a:latin typeface="+mn-lt"/>
              <a:cs typeface="Times New Roman" charset="0"/>
            </a:endParaRPr>
          </a:p>
          <a:p>
            <a:pPr algn="ctr" eaLnBrk="0" hangingPunct="0">
              <a:lnSpc>
                <a:spcPct val="90000"/>
              </a:lnSpc>
              <a:buFontTx/>
              <a:buChar char="•"/>
              <a:defRPr/>
            </a:pPr>
            <a:endParaRPr lang="en-US" sz="1400" u="sng" dirty="0">
              <a:solidFill>
                <a:schemeClr val="tx1">
                  <a:tint val="75000"/>
                </a:schemeClr>
              </a:solidFill>
              <a:latin typeface="+mn-lt"/>
              <a:cs typeface="Times New Roman" charset="0"/>
            </a:endParaRPr>
          </a:p>
          <a:p>
            <a:pPr algn="ctr" eaLnBrk="0" hangingPunct="0">
              <a:lnSpc>
                <a:spcPct val="90000"/>
              </a:lnSpc>
              <a:buFontTx/>
              <a:buChar char="•"/>
              <a:defRPr/>
            </a:pPr>
            <a:endParaRPr lang="en-US" sz="1400" u="sng" dirty="0">
              <a:solidFill>
                <a:schemeClr val="tx1">
                  <a:tint val="75000"/>
                </a:schemeClr>
              </a:solidFill>
              <a:latin typeface="+mn-lt"/>
              <a:cs typeface="Times New Roman" charset="0"/>
            </a:endParaRPr>
          </a:p>
          <a:p>
            <a:pPr algn="ctr">
              <a:lnSpc>
                <a:spcPct val="80000"/>
              </a:lnSpc>
              <a:spcBef>
                <a:spcPct val="20000"/>
              </a:spcBef>
              <a:buFont typeface="Arial" charset="0"/>
              <a:buNone/>
              <a:defRPr/>
            </a:pPr>
            <a:endParaRPr lang="en-US" sz="1400" dirty="0">
              <a:solidFill>
                <a:schemeClr val="tx1">
                  <a:tint val="75000"/>
                </a:schemeClr>
              </a:solidFill>
              <a:latin typeface="+mn-lt"/>
              <a:cs typeface="+mn-cs"/>
            </a:endParaRPr>
          </a:p>
        </p:txBody>
      </p:sp>
      <p:sp>
        <p:nvSpPr>
          <p:cNvPr id="4" name="Slide Number Placeholder 3"/>
          <p:cNvSpPr>
            <a:spLocks noGrp="1"/>
          </p:cNvSpPr>
          <p:nvPr>
            <p:ph type="sldNum" sz="quarter" idx="12"/>
          </p:nvPr>
        </p:nvSpPr>
        <p:spPr/>
        <p:txBody>
          <a:bodyPr/>
          <a:lstStyle/>
          <a:p>
            <a:pPr>
              <a:defRPr/>
            </a:pPr>
            <a:fld id="{4DE88132-B79C-49DC-836B-4023CAA8845F}"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152400"/>
            <a:ext cx="7315200" cy="1143000"/>
          </a:xfrm>
        </p:spPr>
        <p:txBody>
          <a:bodyPr/>
          <a:lstStyle/>
          <a:p>
            <a:pPr eaLnBrk="1" hangingPunct="1"/>
            <a:r>
              <a:rPr lang="en-US" sz="4000" b="1" u="sng" smtClean="0">
                <a:solidFill>
                  <a:srgbClr val="002060"/>
                </a:solidFill>
                <a:latin typeface="Georgia" pitchFamily="18" charset="0"/>
                <a:cs typeface="Times New Roman" pitchFamily="18" charset="0"/>
              </a:rPr>
              <a:t>Benefits Offered Through PSBP</a:t>
            </a:r>
            <a:r>
              <a:rPr lang="en-US" sz="2800" b="1" smtClean="0">
                <a:cs typeface="Times New Roman" pitchFamily="18" charset="0"/>
              </a:rPr>
              <a:t/>
            </a:r>
            <a:br>
              <a:rPr lang="en-US" sz="2800" b="1" smtClean="0">
                <a:cs typeface="Times New Roman" pitchFamily="18" charset="0"/>
              </a:rPr>
            </a:br>
            <a:endParaRPr lang="en-US" sz="1400" smtClean="0"/>
          </a:p>
        </p:txBody>
      </p:sp>
      <p:sp>
        <p:nvSpPr>
          <p:cNvPr id="4099" name="Rectangle 3"/>
          <p:cNvSpPr>
            <a:spLocks noGrp="1" noChangeArrowheads="1"/>
          </p:cNvSpPr>
          <p:nvPr>
            <p:ph type="body" idx="1"/>
          </p:nvPr>
        </p:nvSpPr>
        <p:spPr>
          <a:xfrm>
            <a:off x="914400" y="1600200"/>
            <a:ext cx="7315200" cy="5105400"/>
          </a:xfrm>
        </p:spPr>
        <p:txBody>
          <a:bodyPr/>
          <a:lstStyle/>
          <a:p>
            <a:pPr eaLnBrk="1" hangingPunct="1"/>
            <a:r>
              <a:rPr lang="en-US" sz="2600" smtClean="0">
                <a:solidFill>
                  <a:srgbClr val="002060"/>
                </a:solidFill>
              </a:rPr>
              <a:t>Medical Insurance – Health Net HMO and PPO</a:t>
            </a:r>
          </a:p>
          <a:p>
            <a:pPr eaLnBrk="1" hangingPunct="1"/>
            <a:r>
              <a:rPr lang="en-US" sz="2600" smtClean="0">
                <a:solidFill>
                  <a:srgbClr val="002060"/>
                </a:solidFill>
              </a:rPr>
              <a:t>Dental Insurance – Health Net HMO and Principal POS</a:t>
            </a:r>
          </a:p>
          <a:p>
            <a:pPr eaLnBrk="1" hangingPunct="1"/>
            <a:r>
              <a:rPr lang="en-US" sz="2600" smtClean="0">
                <a:solidFill>
                  <a:srgbClr val="002060"/>
                </a:solidFill>
              </a:rPr>
              <a:t>Vision Insurance – Health Net/EyeMed PPO</a:t>
            </a:r>
          </a:p>
          <a:p>
            <a:pPr eaLnBrk="1" hangingPunct="1"/>
            <a:r>
              <a:rPr lang="en-US" sz="2600" smtClean="0">
                <a:solidFill>
                  <a:srgbClr val="002060"/>
                </a:solidFill>
              </a:rPr>
              <a:t>Life and AD&amp;D Insurance – Standard Insurance</a:t>
            </a:r>
          </a:p>
          <a:p>
            <a:pPr eaLnBrk="1" hangingPunct="1"/>
            <a:r>
              <a:rPr lang="en-US" sz="2600" smtClean="0">
                <a:solidFill>
                  <a:srgbClr val="002060"/>
                </a:solidFill>
              </a:rPr>
              <a:t>Short Term Disability Insurance – Standard Insurance</a:t>
            </a:r>
          </a:p>
          <a:p>
            <a:pPr eaLnBrk="1" hangingPunct="1"/>
            <a:r>
              <a:rPr lang="en-US" sz="2600" smtClean="0">
                <a:solidFill>
                  <a:srgbClr val="002060"/>
                </a:solidFill>
              </a:rPr>
              <a:t>Voluntary Long Term Disability Insurance – Standard Insurance</a:t>
            </a:r>
          </a:p>
          <a:p>
            <a:pPr eaLnBrk="1" hangingPunct="1"/>
            <a:r>
              <a:rPr lang="en-US" sz="2600" smtClean="0">
                <a:solidFill>
                  <a:srgbClr val="002060"/>
                </a:solidFill>
              </a:rPr>
              <a:t>Bright Horizons – A program that offers a variety of helpful caregiver services. </a:t>
            </a:r>
          </a:p>
        </p:txBody>
      </p:sp>
      <p:sp>
        <p:nvSpPr>
          <p:cNvPr id="4" name="Slide Number Placeholder 3"/>
          <p:cNvSpPr>
            <a:spLocks noGrp="1"/>
          </p:cNvSpPr>
          <p:nvPr>
            <p:ph type="sldNum" sz="quarter" idx="12"/>
          </p:nvPr>
        </p:nvSpPr>
        <p:spPr/>
        <p:txBody>
          <a:bodyPr/>
          <a:lstStyle/>
          <a:p>
            <a:pPr>
              <a:defRPr/>
            </a:pPr>
            <a:fld id="{AA921721-5BE1-47A8-A33D-383FCE2D1E9A}"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7315200" cy="1143000"/>
          </a:xfrm>
        </p:spPr>
        <p:txBody>
          <a:bodyPr/>
          <a:lstStyle/>
          <a:p>
            <a:pPr eaLnBrk="1" hangingPunct="1"/>
            <a:r>
              <a:rPr lang="en-US" sz="4000" b="1" u="sng" smtClean="0">
                <a:solidFill>
                  <a:srgbClr val="002060"/>
                </a:solidFill>
                <a:latin typeface="Georgia" pitchFamily="18" charset="0"/>
                <a:cs typeface="Times New Roman" pitchFamily="18" charset="0"/>
              </a:rPr>
              <a:t>Postdoc Benefit Eligibility</a:t>
            </a:r>
            <a:r>
              <a:rPr lang="en-US" sz="2800" b="1" smtClean="0">
                <a:cs typeface="Times New Roman" pitchFamily="18" charset="0"/>
              </a:rPr>
              <a:t/>
            </a:r>
            <a:br>
              <a:rPr lang="en-US" sz="2800" b="1" smtClean="0">
                <a:cs typeface="Times New Roman" pitchFamily="18" charset="0"/>
              </a:rPr>
            </a:br>
            <a:endParaRPr lang="en-US" sz="1400" smtClean="0"/>
          </a:p>
        </p:txBody>
      </p:sp>
      <p:sp>
        <p:nvSpPr>
          <p:cNvPr id="5123" name="Rectangle 3"/>
          <p:cNvSpPr>
            <a:spLocks noGrp="1" noChangeArrowheads="1"/>
          </p:cNvSpPr>
          <p:nvPr>
            <p:ph type="body" idx="1"/>
          </p:nvPr>
        </p:nvSpPr>
        <p:spPr>
          <a:xfrm>
            <a:off x="838200" y="1447800"/>
            <a:ext cx="7315200" cy="4953000"/>
          </a:xfrm>
        </p:spPr>
        <p:txBody>
          <a:bodyPr/>
          <a:lstStyle/>
          <a:p>
            <a:pPr eaLnBrk="1" hangingPunct="1">
              <a:buFont typeface="Arial" charset="0"/>
              <a:buNone/>
            </a:pPr>
            <a:r>
              <a:rPr lang="en-US" sz="2000" u="sng" dirty="0" smtClean="0">
                <a:solidFill>
                  <a:srgbClr val="002060"/>
                </a:solidFill>
              </a:rPr>
              <a:t>Initial Appointment Requirements</a:t>
            </a:r>
          </a:p>
          <a:p>
            <a:pPr eaLnBrk="1" hangingPunct="1"/>
            <a:r>
              <a:rPr lang="en-US" sz="2000" dirty="0" smtClean="0">
                <a:solidFill>
                  <a:srgbClr val="002060"/>
                </a:solidFill>
              </a:rPr>
              <a:t>UC-UAW Agreement requires initial appointments to be at least 1 year (Article 2) at 100% time, unless exceptional circumstances (Article 24).</a:t>
            </a:r>
          </a:p>
          <a:p>
            <a:pPr eaLnBrk="1" hangingPunct="1">
              <a:buNone/>
            </a:pPr>
            <a:r>
              <a:rPr lang="en-US" sz="2000" u="sng" dirty="0" smtClean="0">
                <a:solidFill>
                  <a:srgbClr val="002060"/>
                </a:solidFill>
              </a:rPr>
              <a:t>Minimum Benefits Eligibility</a:t>
            </a:r>
          </a:p>
          <a:p>
            <a:pPr eaLnBrk="1" hangingPunct="1"/>
            <a:r>
              <a:rPr lang="en-US" sz="2000" dirty="0" smtClean="0">
                <a:solidFill>
                  <a:srgbClr val="002060"/>
                </a:solidFill>
              </a:rPr>
              <a:t>Postdoctoral Scholar must be appointed at least three months at 100% time or 50%-99% time for at least 12 months or more.</a:t>
            </a:r>
          </a:p>
          <a:p>
            <a:pPr eaLnBrk="1" hangingPunct="1">
              <a:buFont typeface="Arial" charset="0"/>
              <a:buNone/>
            </a:pPr>
            <a:r>
              <a:rPr lang="en-US" sz="2000" u="sng" dirty="0" smtClean="0">
                <a:solidFill>
                  <a:srgbClr val="002060"/>
                </a:solidFill>
              </a:rPr>
              <a:t>Continuing Requirements</a:t>
            </a:r>
          </a:p>
          <a:p>
            <a:pPr eaLnBrk="1" hangingPunct="1"/>
            <a:r>
              <a:rPr lang="en-US" sz="2000" dirty="0" smtClean="0">
                <a:solidFill>
                  <a:srgbClr val="002060"/>
                </a:solidFill>
              </a:rPr>
              <a:t>Postdoctoral Scholar – </a:t>
            </a:r>
            <a:r>
              <a:rPr lang="en-US" sz="2000" u="sng" dirty="0" smtClean="0">
                <a:solidFill>
                  <a:srgbClr val="002060"/>
                </a:solidFill>
              </a:rPr>
              <a:t>Employees </a:t>
            </a:r>
            <a:r>
              <a:rPr lang="en-US" sz="2000" dirty="0" smtClean="0">
                <a:solidFill>
                  <a:srgbClr val="002060"/>
                </a:solidFill>
              </a:rPr>
              <a:t>are required to maintain an average regular paid time of at least 17.5 hours per week (43.75%).</a:t>
            </a:r>
          </a:p>
          <a:p>
            <a:pPr eaLnBrk="1" hangingPunct="1"/>
            <a:r>
              <a:rPr lang="en-US" sz="2000" dirty="0" smtClean="0">
                <a:solidFill>
                  <a:srgbClr val="002060"/>
                </a:solidFill>
              </a:rPr>
              <a:t>Postdoctoral Scholar – </a:t>
            </a:r>
            <a:r>
              <a:rPr lang="en-US" sz="2000" u="sng" dirty="0" smtClean="0">
                <a:solidFill>
                  <a:srgbClr val="002060"/>
                </a:solidFill>
              </a:rPr>
              <a:t>Fellows and Paid Directs</a:t>
            </a:r>
            <a:r>
              <a:rPr lang="en-US" sz="2000" dirty="0" smtClean="0">
                <a:solidFill>
                  <a:srgbClr val="002060"/>
                </a:solidFill>
              </a:rPr>
              <a:t> are required to maintain an appointment at a minimum of 43.75% time.</a:t>
            </a:r>
          </a:p>
          <a:p>
            <a:pPr eaLnBrk="1" hangingPunct="1"/>
            <a:endParaRPr lang="en-US" sz="2600"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B16CA9F5-5C65-4867-B3B5-45B62458C0BE}"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0"/>
            <a:ext cx="7315200" cy="1219200"/>
          </a:xfrm>
        </p:spPr>
        <p:txBody>
          <a:bodyPr/>
          <a:lstStyle/>
          <a:p>
            <a:pPr eaLnBrk="1" hangingPunct="1"/>
            <a:r>
              <a:rPr lang="en-US" sz="4000" b="1" u="sng" smtClean="0">
                <a:solidFill>
                  <a:srgbClr val="002060"/>
                </a:solidFill>
                <a:latin typeface="Georgia" pitchFamily="18" charset="0"/>
                <a:cs typeface="Times New Roman" pitchFamily="18" charset="0"/>
              </a:rPr>
              <a:t>Family Member Eligibility</a:t>
            </a:r>
            <a:endParaRPr lang="en-US" sz="2000" b="1" smtClean="0">
              <a:cs typeface="Times New Roman" pitchFamily="18" charset="0"/>
            </a:endParaRPr>
          </a:p>
        </p:txBody>
      </p:sp>
      <p:sp>
        <p:nvSpPr>
          <p:cNvPr id="6147" name="Rectangle 3"/>
          <p:cNvSpPr>
            <a:spLocks noGrp="1" noChangeArrowheads="1"/>
          </p:cNvSpPr>
          <p:nvPr>
            <p:ph type="body" idx="1"/>
          </p:nvPr>
        </p:nvSpPr>
        <p:spPr>
          <a:xfrm>
            <a:off x="914400" y="1905000"/>
            <a:ext cx="7315200" cy="4648200"/>
          </a:xfrm>
        </p:spPr>
        <p:txBody>
          <a:bodyPr/>
          <a:lstStyle/>
          <a:p>
            <a:pPr eaLnBrk="1" hangingPunct="1">
              <a:lnSpc>
                <a:spcPct val="80000"/>
              </a:lnSpc>
            </a:pPr>
            <a:r>
              <a:rPr lang="en-US" sz="2400" dirty="0" smtClean="0">
                <a:solidFill>
                  <a:srgbClr val="002060"/>
                </a:solidFill>
                <a:cs typeface="Times New Roman" pitchFamily="18" charset="0"/>
              </a:rPr>
              <a:t>Adult:</a:t>
            </a:r>
          </a:p>
          <a:p>
            <a:pPr lvl="1" eaLnBrk="1" hangingPunct="1">
              <a:lnSpc>
                <a:spcPct val="80000"/>
              </a:lnSpc>
            </a:pPr>
            <a:r>
              <a:rPr lang="en-US" sz="1800" dirty="0" smtClean="0">
                <a:solidFill>
                  <a:srgbClr val="002060"/>
                </a:solidFill>
                <a:cs typeface="Times New Roman" pitchFamily="18" charset="0"/>
              </a:rPr>
              <a:t>Spouse</a:t>
            </a:r>
          </a:p>
          <a:p>
            <a:pPr lvl="1" eaLnBrk="1" hangingPunct="1">
              <a:lnSpc>
                <a:spcPct val="80000"/>
              </a:lnSpc>
            </a:pPr>
            <a:r>
              <a:rPr lang="en-US" sz="1800" dirty="0" smtClean="0">
                <a:solidFill>
                  <a:srgbClr val="002060"/>
                </a:solidFill>
                <a:cs typeface="Times New Roman" pitchFamily="18" charset="0"/>
              </a:rPr>
              <a:t>Same-sex domestic partner  </a:t>
            </a:r>
          </a:p>
          <a:p>
            <a:pPr lvl="1" eaLnBrk="1" hangingPunct="1">
              <a:lnSpc>
                <a:spcPct val="80000"/>
              </a:lnSpc>
            </a:pPr>
            <a:r>
              <a:rPr lang="en-US" sz="1800" dirty="0" smtClean="0">
                <a:solidFill>
                  <a:srgbClr val="002060"/>
                </a:solidFill>
                <a:cs typeface="Times New Roman" pitchFamily="18" charset="0"/>
              </a:rPr>
              <a:t>Opposite-sex domestic partner (per AB205) – If one partner is over age 62 and Social Security eligible.</a:t>
            </a:r>
          </a:p>
          <a:p>
            <a:pPr eaLnBrk="1" hangingPunct="1">
              <a:lnSpc>
                <a:spcPct val="80000"/>
              </a:lnSpc>
              <a:buFont typeface="Arial" charset="0"/>
              <a:buNone/>
            </a:pPr>
            <a:endParaRPr lang="en-US" sz="2400" dirty="0" smtClean="0">
              <a:solidFill>
                <a:srgbClr val="002060"/>
              </a:solidFill>
              <a:cs typeface="Times New Roman" pitchFamily="18" charset="0"/>
            </a:endParaRPr>
          </a:p>
          <a:p>
            <a:pPr eaLnBrk="1" hangingPunct="1">
              <a:lnSpc>
                <a:spcPct val="80000"/>
              </a:lnSpc>
            </a:pPr>
            <a:r>
              <a:rPr lang="en-US" sz="2400" dirty="0" smtClean="0">
                <a:solidFill>
                  <a:srgbClr val="002060"/>
                </a:solidFill>
                <a:cs typeface="Times New Roman" pitchFamily="18" charset="0"/>
              </a:rPr>
              <a:t>Children:</a:t>
            </a:r>
          </a:p>
          <a:p>
            <a:pPr lvl="1" eaLnBrk="1" hangingPunct="1">
              <a:lnSpc>
                <a:spcPct val="80000"/>
              </a:lnSpc>
            </a:pPr>
            <a:r>
              <a:rPr lang="en-US" sz="1800" dirty="0" smtClean="0">
                <a:solidFill>
                  <a:srgbClr val="002060"/>
                </a:solidFill>
                <a:cs typeface="Times New Roman" pitchFamily="18" charset="0"/>
              </a:rPr>
              <a:t>Natural/Adopted up  to age 26</a:t>
            </a:r>
          </a:p>
          <a:p>
            <a:pPr lvl="1" eaLnBrk="1" hangingPunct="1">
              <a:lnSpc>
                <a:spcPct val="80000"/>
              </a:lnSpc>
            </a:pPr>
            <a:r>
              <a:rPr lang="en-US" sz="1800" dirty="0" smtClean="0">
                <a:solidFill>
                  <a:srgbClr val="002060"/>
                </a:solidFill>
                <a:cs typeface="Times New Roman" pitchFamily="18" charset="0"/>
              </a:rPr>
              <a:t>Step child/domestic partner’s child</a:t>
            </a:r>
          </a:p>
          <a:p>
            <a:pPr lvl="1" eaLnBrk="1" hangingPunct="1">
              <a:lnSpc>
                <a:spcPct val="80000"/>
              </a:lnSpc>
            </a:pPr>
            <a:r>
              <a:rPr lang="en-US" sz="1800" dirty="0" smtClean="0">
                <a:solidFill>
                  <a:srgbClr val="002060"/>
                </a:solidFill>
                <a:cs typeface="Times New Roman" pitchFamily="18" charset="0"/>
              </a:rPr>
              <a:t>Grandchild or step-grandchild/domestic partner’s grandchild</a:t>
            </a:r>
          </a:p>
          <a:p>
            <a:pPr lvl="1" eaLnBrk="1" hangingPunct="1">
              <a:lnSpc>
                <a:spcPct val="80000"/>
              </a:lnSpc>
            </a:pPr>
            <a:r>
              <a:rPr lang="en-US" sz="1800" dirty="0" smtClean="0">
                <a:solidFill>
                  <a:srgbClr val="002060"/>
                </a:solidFill>
                <a:cs typeface="Times New Roman" pitchFamily="18" charset="0"/>
              </a:rPr>
              <a:t>Legal  ward</a:t>
            </a:r>
          </a:p>
          <a:p>
            <a:pPr lvl="1" eaLnBrk="1" hangingPunct="1">
              <a:lnSpc>
                <a:spcPct val="80000"/>
              </a:lnSpc>
            </a:pPr>
            <a:r>
              <a:rPr lang="en-US" sz="1800" dirty="0" smtClean="0">
                <a:solidFill>
                  <a:srgbClr val="002060"/>
                </a:solidFill>
                <a:cs typeface="Times New Roman" pitchFamily="18" charset="0"/>
              </a:rPr>
              <a:t>Overage disabled child</a:t>
            </a:r>
          </a:p>
          <a:p>
            <a:pPr lvl="1" eaLnBrk="1" hangingPunct="1">
              <a:lnSpc>
                <a:spcPct val="80000"/>
              </a:lnSpc>
              <a:buFont typeface="Arial" charset="0"/>
              <a:buNone/>
            </a:pPr>
            <a:endParaRPr lang="en-US" sz="2400" dirty="0" smtClean="0">
              <a:solidFill>
                <a:srgbClr val="002060"/>
              </a:solidFill>
              <a:cs typeface="Times New Roman" pitchFamily="18" charset="0"/>
            </a:endParaRPr>
          </a:p>
          <a:p>
            <a:pPr eaLnBrk="1" hangingPunct="1">
              <a:lnSpc>
                <a:spcPct val="80000"/>
              </a:lnSpc>
            </a:pPr>
            <a:r>
              <a:rPr lang="en-US" sz="2400" u="sng" dirty="0" smtClean="0">
                <a:solidFill>
                  <a:srgbClr val="002060"/>
                </a:solidFill>
                <a:cs typeface="Times New Roman" pitchFamily="18" charset="0"/>
              </a:rPr>
              <a:t>Note:</a:t>
            </a:r>
            <a:r>
              <a:rPr lang="en-US" sz="2400" dirty="0" smtClean="0">
                <a:solidFill>
                  <a:srgbClr val="002060"/>
                </a:solidFill>
                <a:cs typeface="Times New Roman" pitchFamily="18" charset="0"/>
              </a:rPr>
              <a:t> When two family members are employed through the UC, duplicate coverage is not allowed.</a:t>
            </a:r>
          </a:p>
        </p:txBody>
      </p:sp>
      <p:sp>
        <p:nvSpPr>
          <p:cNvPr id="6148" name="TextBox 4"/>
          <p:cNvSpPr txBox="1">
            <a:spLocks noChangeArrowheads="1"/>
          </p:cNvSpPr>
          <p:nvPr/>
        </p:nvSpPr>
        <p:spPr bwMode="auto">
          <a:xfrm>
            <a:off x="838200" y="1143000"/>
            <a:ext cx="7576113" cy="461665"/>
          </a:xfrm>
          <a:prstGeom prst="rect">
            <a:avLst/>
          </a:prstGeom>
          <a:noFill/>
          <a:ln w="9525">
            <a:noFill/>
            <a:miter lim="800000"/>
            <a:headEnd/>
            <a:tailEnd/>
          </a:ln>
        </p:spPr>
        <p:txBody>
          <a:bodyPr wrap="none">
            <a:spAutoFit/>
          </a:bodyPr>
          <a:lstStyle/>
          <a:p>
            <a:r>
              <a:rPr lang="en-US" sz="2400" dirty="0">
                <a:solidFill>
                  <a:srgbClr val="002060"/>
                </a:solidFill>
                <a:cs typeface="Times New Roman" pitchFamily="18" charset="0"/>
              </a:rPr>
              <a:t>The major family member categories are the following</a:t>
            </a:r>
            <a:r>
              <a:rPr lang="en-US" dirty="0">
                <a:solidFill>
                  <a:srgbClr val="002060"/>
                </a:solidFill>
                <a:cs typeface="Times New Roman" pitchFamily="18" charset="0"/>
              </a:rPr>
              <a:t>:</a:t>
            </a:r>
            <a:endParaRPr lang="en-US" dirty="0"/>
          </a:p>
        </p:txBody>
      </p:sp>
      <p:sp>
        <p:nvSpPr>
          <p:cNvPr id="6" name="Slide Number Placeholder 5"/>
          <p:cNvSpPr>
            <a:spLocks noGrp="1"/>
          </p:cNvSpPr>
          <p:nvPr>
            <p:ph type="sldNum" sz="quarter" idx="12"/>
          </p:nvPr>
        </p:nvSpPr>
        <p:spPr/>
        <p:txBody>
          <a:bodyPr/>
          <a:lstStyle/>
          <a:p>
            <a:pPr>
              <a:defRPr/>
            </a:pPr>
            <a:fld id="{FEACF9A7-8906-41ED-91E2-4C7B4733A8EE}"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0"/>
            <a:ext cx="7315200" cy="1143000"/>
          </a:xfrm>
        </p:spPr>
        <p:txBody>
          <a:bodyPr/>
          <a:lstStyle/>
          <a:p>
            <a:r>
              <a:rPr lang="en-US" b="1" u="sng" smtClean="0"/>
              <a:t/>
            </a:r>
            <a:br>
              <a:rPr lang="en-US" b="1" u="sng" smtClean="0"/>
            </a:br>
            <a:r>
              <a:rPr lang="en-US" sz="4000" b="1" u="sng" smtClean="0">
                <a:solidFill>
                  <a:srgbClr val="002060"/>
                </a:solidFill>
                <a:latin typeface="Georgia" pitchFamily="18" charset="0"/>
              </a:rPr>
              <a:t>Monthly Contributions For The HMO Medical Plan</a:t>
            </a:r>
          </a:p>
        </p:txBody>
      </p:sp>
      <p:sp>
        <p:nvSpPr>
          <p:cNvPr id="10243" name="Content Placeholder 2"/>
          <p:cNvSpPr>
            <a:spLocks noGrp="1"/>
          </p:cNvSpPr>
          <p:nvPr>
            <p:ph idx="1"/>
          </p:nvPr>
        </p:nvSpPr>
        <p:spPr>
          <a:xfrm>
            <a:off x="914400" y="1600200"/>
            <a:ext cx="7315200" cy="4648200"/>
          </a:xfrm>
        </p:spPr>
        <p:txBody>
          <a:bodyPr/>
          <a:lstStyle/>
          <a:p>
            <a:endParaRPr lang="en-US" sz="2000" dirty="0" smtClean="0">
              <a:solidFill>
                <a:srgbClr val="002060"/>
              </a:solidFill>
            </a:endParaRPr>
          </a:p>
          <a:p>
            <a:r>
              <a:rPr lang="en-US" sz="2000" dirty="0" smtClean="0">
                <a:solidFill>
                  <a:srgbClr val="002060"/>
                </a:solidFill>
              </a:rPr>
              <a:t>Effective 1-1-2014 </a:t>
            </a:r>
            <a:r>
              <a:rPr lang="en-US" sz="2000" dirty="0" err="1" smtClean="0">
                <a:solidFill>
                  <a:srgbClr val="002060"/>
                </a:solidFill>
              </a:rPr>
              <a:t>Postdocs</a:t>
            </a:r>
            <a:r>
              <a:rPr lang="en-US" sz="2000" dirty="0" smtClean="0">
                <a:solidFill>
                  <a:srgbClr val="002060"/>
                </a:solidFill>
              </a:rPr>
              <a:t> in all three Title Codes will make the following monthly contribution if enrolled in the Medical HMO Plan: </a:t>
            </a:r>
            <a:endParaRPr lang="en-US" sz="2000" dirty="0" smtClean="0"/>
          </a:p>
          <a:p>
            <a:pPr>
              <a:buFont typeface="Wingdings" pitchFamily="2" charset="2"/>
              <a:buNone/>
            </a:pPr>
            <a:r>
              <a:rPr lang="en-US" sz="2000" dirty="0" smtClean="0">
                <a:solidFill>
                  <a:srgbClr val="FFFF00"/>
                </a:solidFill>
              </a:rPr>
              <a:t>	Coverage Type			Monthly Contribution</a:t>
            </a:r>
          </a:p>
          <a:p>
            <a:r>
              <a:rPr lang="en-US" sz="2000" dirty="0" smtClean="0">
                <a:solidFill>
                  <a:srgbClr val="002060"/>
                </a:solidFill>
              </a:rPr>
              <a:t>Postdoc Only					$9.45	</a:t>
            </a:r>
          </a:p>
          <a:p>
            <a:r>
              <a:rPr lang="en-US" sz="2000" dirty="0" smtClean="0">
                <a:solidFill>
                  <a:srgbClr val="002060"/>
                </a:solidFill>
              </a:rPr>
              <a:t>Postdoc + Spouse/Domestic Partner		$34.03</a:t>
            </a:r>
          </a:p>
          <a:p>
            <a:r>
              <a:rPr lang="en-US" sz="2000" dirty="0" smtClean="0">
                <a:solidFill>
                  <a:srgbClr val="002060"/>
                </a:solidFill>
              </a:rPr>
              <a:t>Postdoc + Child(</a:t>
            </a:r>
            <a:r>
              <a:rPr lang="en-US" sz="2000" dirty="0" err="1" smtClean="0">
                <a:solidFill>
                  <a:srgbClr val="002060"/>
                </a:solidFill>
              </a:rPr>
              <a:t>ren</a:t>
            </a:r>
            <a:r>
              <a:rPr lang="en-US" sz="2000" dirty="0" smtClean="0">
                <a:solidFill>
                  <a:srgbClr val="002060"/>
                </a:solidFill>
              </a:rPr>
              <a:t>)				$16.54</a:t>
            </a:r>
          </a:p>
          <a:p>
            <a:r>
              <a:rPr lang="en-US" sz="2000" dirty="0" smtClean="0">
                <a:solidFill>
                  <a:srgbClr val="002060"/>
                </a:solidFill>
              </a:rPr>
              <a:t>Postdoc + Spouse/Domestic Partner + Child(</a:t>
            </a:r>
            <a:r>
              <a:rPr lang="en-US" sz="2000" dirty="0" err="1" smtClean="0">
                <a:solidFill>
                  <a:srgbClr val="002060"/>
                </a:solidFill>
              </a:rPr>
              <a:t>ren</a:t>
            </a:r>
            <a:r>
              <a:rPr lang="en-US" sz="2000" dirty="0" smtClean="0">
                <a:solidFill>
                  <a:srgbClr val="002060"/>
                </a:solidFill>
              </a:rPr>
              <a:t>)	$43.25	</a:t>
            </a:r>
          </a:p>
          <a:p>
            <a:endParaRPr lang="en-US" sz="2000" dirty="0" smtClean="0">
              <a:solidFill>
                <a:srgbClr val="002060"/>
              </a:solidFill>
            </a:endParaRPr>
          </a:p>
          <a:p>
            <a:pPr>
              <a:buFont typeface="Wingdings" pitchFamily="2" charset="2"/>
              <a:buNone/>
            </a:pPr>
            <a:endParaRPr lang="en-US" sz="2000" b="1" dirty="0" smtClean="0"/>
          </a:p>
          <a:p>
            <a:pPr>
              <a:buFont typeface="Wingdings" pitchFamily="2" charset="2"/>
              <a:buNone/>
            </a:pPr>
            <a:endParaRPr lang="en-US" sz="2000" b="1" dirty="0" smtClean="0"/>
          </a:p>
        </p:txBody>
      </p:sp>
      <p:sp>
        <p:nvSpPr>
          <p:cNvPr id="4" name="Slide Number Placeholder 3"/>
          <p:cNvSpPr>
            <a:spLocks noGrp="1"/>
          </p:cNvSpPr>
          <p:nvPr>
            <p:ph type="sldNum" sz="quarter" idx="12"/>
          </p:nvPr>
        </p:nvSpPr>
        <p:spPr/>
        <p:txBody>
          <a:bodyPr/>
          <a:lstStyle/>
          <a:p>
            <a:pPr>
              <a:defRPr/>
            </a:pPr>
            <a:fld id="{3A4EE6C5-60AC-49EA-A262-293624795D0D}"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066800"/>
            <a:ext cx="82296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066800"/>
            <a:ext cx="8229600" cy="1143000"/>
          </a:xfrm>
        </p:spPr>
        <p:txBody>
          <a:bodyPr/>
          <a:lstStyle/>
          <a:p>
            <a:r>
              <a:rPr lang="en-US" sz="4000" spc="-150" dirty="0" smtClean="0">
                <a:solidFill>
                  <a:srgbClr val="002060"/>
                </a:solidFill>
                <a:effectLst>
                  <a:outerShdw blurRad="38100" dist="38100" dir="2700000" algn="tl">
                    <a:srgbClr val="000000">
                      <a:alpha val="43137"/>
                    </a:srgbClr>
                  </a:outerShdw>
                </a:effectLst>
              </a:rPr>
              <a:t>Nadine Fishel </a:t>
            </a:r>
            <a:r>
              <a:rPr lang="en-US" sz="4000" i="1" spc="-150" dirty="0" smtClean="0">
                <a:solidFill>
                  <a:srgbClr val="002060"/>
                </a:solidFill>
              </a:rPr>
              <a:t>UCOP Labor Relations</a:t>
            </a:r>
            <a:r>
              <a:rPr lang="en-US" i="1" spc="-150" dirty="0" smtClean="0">
                <a:solidFill>
                  <a:srgbClr val="002060"/>
                </a:solidFill>
              </a:rPr>
              <a:t>	</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solidFill>
                  <a:srgbClr val="002060"/>
                </a:solidFill>
              </a:rPr>
              <a:t>Settlement Agreement</a:t>
            </a:r>
          </a:p>
          <a:p>
            <a:r>
              <a:rPr lang="en-US" dirty="0" smtClean="0">
                <a:solidFill>
                  <a:srgbClr val="002060"/>
                </a:solidFill>
              </a:rPr>
              <a:t>New Requirements - Appointment Process</a:t>
            </a:r>
          </a:p>
          <a:p>
            <a:r>
              <a:rPr lang="en-US" dirty="0" smtClean="0">
                <a:solidFill>
                  <a:srgbClr val="002060"/>
                </a:solidFill>
              </a:rPr>
              <a:t>New Reporting Obligations – Fellows Institutional Allowance</a:t>
            </a:r>
          </a:p>
          <a:p>
            <a:pPr>
              <a:buNone/>
            </a:pPr>
            <a:endParaRPr lang="en-US" dirty="0"/>
          </a:p>
        </p:txBody>
      </p:sp>
      <p:sp>
        <p:nvSpPr>
          <p:cNvPr id="4" name="Slide Number Placeholder 3"/>
          <p:cNvSpPr>
            <a:spLocks noGrp="1"/>
          </p:cNvSpPr>
          <p:nvPr>
            <p:ph type="sldNum" sz="quarter" idx="12"/>
          </p:nvPr>
        </p:nvSpPr>
        <p:spPr/>
        <p:txBody>
          <a:bodyPr/>
          <a:lstStyle/>
          <a:p>
            <a:pPr>
              <a:defRPr/>
            </a:pPr>
            <a:fld id="{CA9856C5-9F6D-4C66-A7A6-41B5E3673B65}"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0"/>
            <a:ext cx="7315200" cy="1143000"/>
          </a:xfrm>
        </p:spPr>
        <p:txBody>
          <a:bodyPr/>
          <a:lstStyle/>
          <a:p>
            <a:r>
              <a:rPr lang="en-US" b="1" u="sng" smtClean="0"/>
              <a:t/>
            </a:r>
            <a:br>
              <a:rPr lang="en-US" b="1" u="sng" smtClean="0"/>
            </a:br>
            <a:r>
              <a:rPr lang="en-US" sz="4000" b="1" u="sng" smtClean="0">
                <a:solidFill>
                  <a:srgbClr val="002060"/>
                </a:solidFill>
                <a:latin typeface="Georgia" pitchFamily="18" charset="0"/>
              </a:rPr>
              <a:t>Monthly Contributions For The PPO Medical Plan</a:t>
            </a:r>
          </a:p>
        </p:txBody>
      </p:sp>
      <p:sp>
        <p:nvSpPr>
          <p:cNvPr id="11267" name="Content Placeholder 2"/>
          <p:cNvSpPr>
            <a:spLocks noGrp="1"/>
          </p:cNvSpPr>
          <p:nvPr>
            <p:ph idx="1"/>
          </p:nvPr>
        </p:nvSpPr>
        <p:spPr>
          <a:xfrm>
            <a:off x="914400" y="1676400"/>
            <a:ext cx="7315200" cy="4495800"/>
          </a:xfrm>
        </p:spPr>
        <p:txBody>
          <a:bodyPr/>
          <a:lstStyle/>
          <a:p>
            <a:endParaRPr lang="en-US" sz="2000" dirty="0" smtClean="0">
              <a:solidFill>
                <a:srgbClr val="002060"/>
              </a:solidFill>
            </a:endParaRPr>
          </a:p>
          <a:p>
            <a:r>
              <a:rPr lang="en-US" sz="2000" dirty="0" smtClean="0">
                <a:solidFill>
                  <a:srgbClr val="002060"/>
                </a:solidFill>
              </a:rPr>
              <a:t>Effective 1-1-2014 </a:t>
            </a:r>
            <a:r>
              <a:rPr lang="en-US" sz="2000" dirty="0" err="1" smtClean="0">
                <a:solidFill>
                  <a:srgbClr val="002060"/>
                </a:solidFill>
              </a:rPr>
              <a:t>Postdocs</a:t>
            </a:r>
            <a:r>
              <a:rPr lang="en-US" sz="2000" dirty="0" smtClean="0">
                <a:solidFill>
                  <a:srgbClr val="002060"/>
                </a:solidFill>
              </a:rPr>
              <a:t> in all three Title Codes will make the following monthly contribution if enrolled in the Medical PPO Plan: </a:t>
            </a:r>
            <a:r>
              <a:rPr lang="en-US" sz="2000" dirty="0" smtClean="0"/>
              <a:t/>
            </a:r>
            <a:br>
              <a:rPr lang="en-US" sz="2000" dirty="0" smtClean="0"/>
            </a:br>
            <a:r>
              <a:rPr lang="en-US" sz="2000" dirty="0" smtClean="0">
                <a:solidFill>
                  <a:srgbClr val="FFFF00"/>
                </a:solidFill>
              </a:rPr>
              <a:t>Coverage Type			Monthly Contribution</a:t>
            </a:r>
          </a:p>
          <a:p>
            <a:r>
              <a:rPr lang="en-US" sz="2000" dirty="0" smtClean="0">
                <a:solidFill>
                  <a:srgbClr val="002060"/>
                </a:solidFill>
              </a:rPr>
              <a:t>Postdoc Only					$20.00	</a:t>
            </a:r>
          </a:p>
          <a:p>
            <a:r>
              <a:rPr lang="en-US" sz="2000" dirty="0" smtClean="0">
                <a:solidFill>
                  <a:srgbClr val="002060"/>
                </a:solidFill>
              </a:rPr>
              <a:t>Postdoc + Spouse/Domestic Partner		$40.00</a:t>
            </a:r>
          </a:p>
          <a:p>
            <a:r>
              <a:rPr lang="en-US" sz="2000" dirty="0" smtClean="0">
                <a:solidFill>
                  <a:srgbClr val="002060"/>
                </a:solidFill>
              </a:rPr>
              <a:t>Postdoc + Child(</a:t>
            </a:r>
            <a:r>
              <a:rPr lang="en-US" sz="2000" dirty="0" err="1" smtClean="0">
                <a:solidFill>
                  <a:srgbClr val="002060"/>
                </a:solidFill>
              </a:rPr>
              <a:t>ren</a:t>
            </a:r>
            <a:r>
              <a:rPr lang="en-US" sz="2000" dirty="0" smtClean="0">
                <a:solidFill>
                  <a:srgbClr val="002060"/>
                </a:solidFill>
              </a:rPr>
              <a:t>)				$40.00</a:t>
            </a:r>
          </a:p>
          <a:p>
            <a:r>
              <a:rPr lang="en-US" sz="2000" dirty="0" smtClean="0">
                <a:solidFill>
                  <a:srgbClr val="002060"/>
                </a:solidFill>
              </a:rPr>
              <a:t>Postdoc + Spouse/Domestic Partner + Child(</a:t>
            </a:r>
            <a:r>
              <a:rPr lang="en-US" sz="2000" dirty="0" err="1" smtClean="0">
                <a:solidFill>
                  <a:srgbClr val="002060"/>
                </a:solidFill>
              </a:rPr>
              <a:t>ren</a:t>
            </a:r>
            <a:r>
              <a:rPr lang="en-US" sz="2000" dirty="0" smtClean="0">
                <a:solidFill>
                  <a:srgbClr val="002060"/>
                </a:solidFill>
              </a:rPr>
              <a:t>)	$60.00</a:t>
            </a:r>
          </a:p>
          <a:p>
            <a:pPr>
              <a:buFont typeface="Arial" charset="0"/>
              <a:buNone/>
            </a:pPr>
            <a:endParaRPr lang="en-US" sz="2000" dirty="0" smtClean="0">
              <a:solidFill>
                <a:srgbClr val="002060"/>
              </a:solidFill>
            </a:endParaRPr>
          </a:p>
          <a:p>
            <a:pPr>
              <a:buNone/>
            </a:pPr>
            <a:endParaRPr lang="en-US" sz="2000" b="1" dirty="0" smtClean="0"/>
          </a:p>
          <a:p>
            <a:pPr>
              <a:buFont typeface="Arial" charset="0"/>
              <a:buNone/>
            </a:pPr>
            <a:endParaRPr lang="en-US" sz="2000" b="1" dirty="0" smtClean="0"/>
          </a:p>
          <a:p>
            <a:pPr>
              <a:buFont typeface="Wingdings" pitchFamily="2" charset="2"/>
              <a:buNone/>
            </a:pPr>
            <a:endParaRPr lang="en-US" sz="2400" b="1" dirty="0" smtClean="0"/>
          </a:p>
        </p:txBody>
      </p:sp>
      <p:sp>
        <p:nvSpPr>
          <p:cNvPr id="4" name="Slide Number Placeholder 3"/>
          <p:cNvSpPr>
            <a:spLocks noGrp="1"/>
          </p:cNvSpPr>
          <p:nvPr>
            <p:ph type="sldNum" sz="quarter" idx="12"/>
          </p:nvPr>
        </p:nvSpPr>
        <p:spPr/>
        <p:txBody>
          <a:bodyPr/>
          <a:lstStyle/>
          <a:p>
            <a:pPr>
              <a:defRPr/>
            </a:pPr>
            <a:fld id="{6F671F30-1A32-4AF8-A42B-A1D766010D83}"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000" b="1" u="sng" smtClean="0">
                <a:solidFill>
                  <a:srgbClr val="002060"/>
                </a:solidFill>
                <a:latin typeface="Georgia" pitchFamily="18" charset="0"/>
              </a:rPr>
              <a:t>Monthly Contributions For The Non-medical Plans</a:t>
            </a:r>
          </a:p>
        </p:txBody>
      </p:sp>
      <p:sp>
        <p:nvSpPr>
          <p:cNvPr id="12291" name="Content Placeholder 2"/>
          <p:cNvSpPr>
            <a:spLocks noGrp="1"/>
          </p:cNvSpPr>
          <p:nvPr>
            <p:ph idx="1"/>
          </p:nvPr>
        </p:nvSpPr>
        <p:spPr>
          <a:xfrm>
            <a:off x="457200" y="1752600"/>
            <a:ext cx="8229600" cy="5105400"/>
          </a:xfrm>
        </p:spPr>
        <p:txBody>
          <a:bodyPr/>
          <a:lstStyle/>
          <a:p>
            <a:pPr>
              <a:buFont typeface="Arial" charset="0"/>
              <a:buNone/>
            </a:pPr>
            <a:r>
              <a:rPr lang="en-US" dirty="0" smtClean="0">
                <a:solidFill>
                  <a:srgbClr val="002060"/>
                </a:solidFill>
              </a:rPr>
              <a:t>	</a:t>
            </a:r>
            <a:r>
              <a:rPr lang="en-US" sz="2400" dirty="0" smtClean="0">
                <a:solidFill>
                  <a:srgbClr val="002060"/>
                </a:solidFill>
              </a:rPr>
              <a:t>Effective 1-1-2014 </a:t>
            </a:r>
            <a:r>
              <a:rPr lang="en-US" sz="2400" dirty="0" err="1" smtClean="0">
                <a:solidFill>
                  <a:srgbClr val="002060"/>
                </a:solidFill>
              </a:rPr>
              <a:t>Postdocs</a:t>
            </a:r>
            <a:r>
              <a:rPr lang="en-US" sz="2400" dirty="0" smtClean="0">
                <a:solidFill>
                  <a:srgbClr val="002060"/>
                </a:solidFill>
              </a:rPr>
              <a:t> in all three Title Codes will make the following monthly contribution if enrolled in the plans: </a:t>
            </a:r>
          </a:p>
          <a:p>
            <a:pPr>
              <a:buFont typeface="Arial" charset="0"/>
              <a:buNone/>
            </a:pPr>
            <a:endParaRPr lang="en-US" sz="2400" dirty="0" smtClean="0">
              <a:solidFill>
                <a:srgbClr val="002060"/>
              </a:solidFill>
            </a:endParaRPr>
          </a:p>
          <a:p>
            <a:r>
              <a:rPr lang="en-US" sz="2400" dirty="0" smtClean="0">
                <a:solidFill>
                  <a:srgbClr val="002060"/>
                </a:solidFill>
              </a:rPr>
              <a:t>Dental POS and HMO, Vision, Life and AD&amp;D, and Short Term Disability are fully paid by the University</a:t>
            </a:r>
          </a:p>
          <a:p>
            <a:pPr>
              <a:buFont typeface="Arial" charset="0"/>
              <a:buNone/>
            </a:pPr>
            <a:endParaRPr lang="en-US" sz="2400" dirty="0" smtClean="0">
              <a:solidFill>
                <a:srgbClr val="002060"/>
              </a:solidFill>
            </a:endParaRPr>
          </a:p>
          <a:p>
            <a:r>
              <a:rPr lang="en-US" sz="2400" dirty="0" smtClean="0">
                <a:solidFill>
                  <a:srgbClr val="002060"/>
                </a:solidFill>
              </a:rPr>
              <a:t>Voluntary Long Term Disability: $7.95 </a:t>
            </a:r>
          </a:p>
          <a:p>
            <a:endParaRPr lang="en-US" dirty="0" smtClean="0"/>
          </a:p>
        </p:txBody>
      </p:sp>
      <p:sp>
        <p:nvSpPr>
          <p:cNvPr id="4" name="Slide Number Placeholder 3"/>
          <p:cNvSpPr>
            <a:spLocks noGrp="1"/>
          </p:cNvSpPr>
          <p:nvPr>
            <p:ph type="sldNum" sz="quarter" idx="12"/>
          </p:nvPr>
        </p:nvSpPr>
        <p:spPr/>
        <p:txBody>
          <a:bodyPr/>
          <a:lstStyle/>
          <a:p>
            <a:pPr>
              <a:defRPr/>
            </a:pPr>
            <a:fld id="{30198F70-E292-400D-BA96-1DC84600A603}"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762000"/>
            <a:ext cx="82296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0"/>
            <a:ext cx="8229600" cy="1143000"/>
          </a:xfrm>
        </p:spPr>
        <p:txBody>
          <a:bodyPr/>
          <a:lstStyle/>
          <a:p>
            <a:r>
              <a:rPr lang="en-US" sz="3600" spc="-150" dirty="0" smtClean="0">
                <a:solidFill>
                  <a:srgbClr val="002060"/>
                </a:solidFill>
                <a:effectLst>
                  <a:outerShdw blurRad="38100" dist="38100" dir="2700000" algn="tl">
                    <a:srgbClr val="000000">
                      <a:alpha val="43137"/>
                    </a:srgbClr>
                  </a:outerShdw>
                </a:effectLst>
              </a:rPr>
              <a:t/>
            </a:r>
            <a:br>
              <a:rPr lang="en-US" sz="3600" spc="-150" dirty="0" smtClean="0">
                <a:solidFill>
                  <a:srgbClr val="002060"/>
                </a:solidFill>
                <a:effectLst>
                  <a:outerShdw blurRad="38100" dist="38100" dir="2700000" algn="tl">
                    <a:srgbClr val="000000">
                      <a:alpha val="43137"/>
                    </a:srgbClr>
                  </a:outerShdw>
                </a:effectLst>
              </a:rPr>
            </a:br>
            <a:r>
              <a:rPr lang="en-US" sz="3600" spc="-150" dirty="0" smtClean="0">
                <a:solidFill>
                  <a:srgbClr val="002060"/>
                </a:solidFill>
                <a:effectLst>
                  <a:outerShdw blurRad="38100" dist="38100" dir="2700000" algn="tl">
                    <a:srgbClr val="000000">
                      <a:alpha val="43137"/>
                    </a:srgbClr>
                  </a:outerShdw>
                </a:effectLst>
              </a:rPr>
              <a:t>Steve Johnson </a:t>
            </a:r>
            <a:r>
              <a:rPr lang="en-US" sz="3600" i="1" spc="-150" dirty="0" smtClean="0">
                <a:solidFill>
                  <a:srgbClr val="002060"/>
                </a:solidFill>
              </a:rPr>
              <a:t>Garnett-Powers &amp; Associates</a:t>
            </a:r>
            <a:r>
              <a:rPr lang="en-US" dirty="0" smtClean="0"/>
              <a:t/>
            </a:r>
            <a:br>
              <a:rPr lang="en-US" dirty="0" smtClean="0"/>
            </a:br>
            <a:endParaRPr lang="en-US" dirty="0"/>
          </a:p>
        </p:txBody>
      </p:sp>
      <p:sp>
        <p:nvSpPr>
          <p:cNvPr id="3" name="Content Placeholder 2"/>
          <p:cNvSpPr>
            <a:spLocks noGrp="1"/>
          </p:cNvSpPr>
          <p:nvPr>
            <p:ph idx="1"/>
          </p:nvPr>
        </p:nvSpPr>
        <p:spPr>
          <a:xfrm>
            <a:off x="381000" y="2133600"/>
            <a:ext cx="8229600" cy="4525963"/>
          </a:xfrm>
        </p:spPr>
        <p:txBody>
          <a:bodyPr/>
          <a:lstStyle/>
          <a:p>
            <a:r>
              <a:rPr lang="en-US" dirty="0" smtClean="0">
                <a:solidFill>
                  <a:srgbClr val="002060"/>
                </a:solidFill>
              </a:rPr>
              <a:t>The Enrollment Process</a:t>
            </a:r>
          </a:p>
          <a:p>
            <a:r>
              <a:rPr lang="en-US" dirty="0" smtClean="0">
                <a:solidFill>
                  <a:srgbClr val="002060"/>
                </a:solidFill>
              </a:rPr>
              <a:t>Future Enrollment Enhancements</a:t>
            </a:r>
          </a:p>
          <a:p>
            <a:r>
              <a:rPr lang="en-US" dirty="0" smtClean="0">
                <a:solidFill>
                  <a:srgbClr val="002060"/>
                </a:solidFill>
              </a:rPr>
              <a:t>The Collection Process</a:t>
            </a:r>
          </a:p>
          <a:p>
            <a:r>
              <a:rPr lang="en-US" dirty="0" smtClean="0">
                <a:solidFill>
                  <a:srgbClr val="002060"/>
                </a:solidFill>
              </a:rPr>
              <a:t>Non-Payment of Contributions</a:t>
            </a:r>
          </a:p>
          <a:p>
            <a:r>
              <a:rPr lang="en-US" dirty="0" smtClean="0">
                <a:solidFill>
                  <a:srgbClr val="002060"/>
                </a:solidFill>
              </a:rPr>
              <a:t>Reminders</a:t>
            </a:r>
          </a:p>
          <a:p>
            <a:r>
              <a:rPr lang="en-US" dirty="0" smtClean="0">
                <a:solidFill>
                  <a:srgbClr val="002060"/>
                </a:solidFill>
              </a:rPr>
              <a:t>Resources</a:t>
            </a:r>
          </a:p>
          <a:p>
            <a:endParaRPr lang="en-US" dirty="0"/>
          </a:p>
        </p:txBody>
      </p:sp>
      <p:sp>
        <p:nvSpPr>
          <p:cNvPr id="4" name="Slide Number Placeholder 3"/>
          <p:cNvSpPr>
            <a:spLocks noGrp="1"/>
          </p:cNvSpPr>
          <p:nvPr>
            <p:ph type="sldNum" sz="quarter" idx="12"/>
          </p:nvPr>
        </p:nvSpPr>
        <p:spPr/>
        <p:txBody>
          <a:bodyPr/>
          <a:lstStyle/>
          <a:p>
            <a:pPr>
              <a:defRPr/>
            </a:pPr>
            <a:fld id="{CA9856C5-9F6D-4C66-A7A6-41B5E3673B65}"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868363"/>
          </a:xfrm>
        </p:spPr>
        <p:txBody>
          <a:bodyPr/>
          <a:lstStyle/>
          <a:p>
            <a:r>
              <a:rPr lang="en-US" sz="4000" b="1" u="sng" smtClean="0">
                <a:solidFill>
                  <a:srgbClr val="002060"/>
                </a:solidFill>
                <a:latin typeface="Georgia" pitchFamily="18" charset="0"/>
              </a:rPr>
              <a:t>The Enrollment Process</a:t>
            </a:r>
          </a:p>
        </p:txBody>
      </p:sp>
      <p:sp>
        <p:nvSpPr>
          <p:cNvPr id="3" name="Content Placeholder 2"/>
          <p:cNvSpPr>
            <a:spLocks noGrp="1"/>
          </p:cNvSpPr>
          <p:nvPr>
            <p:ph idx="1"/>
          </p:nvPr>
        </p:nvSpPr>
        <p:spPr>
          <a:xfrm>
            <a:off x="914400" y="1143000"/>
            <a:ext cx="7315200" cy="4724400"/>
          </a:xfrm>
        </p:spPr>
        <p:txBody>
          <a:bodyPr/>
          <a:lstStyle/>
          <a:p>
            <a:pPr eaLnBrk="1" hangingPunct="1">
              <a:lnSpc>
                <a:spcPct val="90000"/>
              </a:lnSpc>
              <a:defRPr/>
            </a:pPr>
            <a:r>
              <a:rPr lang="en-US" sz="2000" dirty="0" smtClean="0">
                <a:solidFill>
                  <a:srgbClr val="002060"/>
                </a:solidFill>
                <a:cs typeface="Times New Roman" pitchFamily="18" charset="0"/>
              </a:rPr>
              <a:t>The </a:t>
            </a:r>
            <a:r>
              <a:rPr lang="en-US" sz="2000" dirty="0" err="1" smtClean="0">
                <a:solidFill>
                  <a:srgbClr val="002060"/>
                </a:solidFill>
                <a:cs typeface="Times New Roman" pitchFamily="18" charset="0"/>
              </a:rPr>
              <a:t>Postdoc</a:t>
            </a:r>
            <a:r>
              <a:rPr lang="en-US" sz="2000" dirty="0" smtClean="0">
                <a:solidFill>
                  <a:srgbClr val="00B050"/>
                </a:solidFill>
                <a:cs typeface="Times New Roman" pitchFamily="18" charset="0"/>
              </a:rPr>
              <a:t> </a:t>
            </a:r>
            <a:r>
              <a:rPr lang="en-US" sz="2000" dirty="0" smtClean="0">
                <a:solidFill>
                  <a:srgbClr val="002060"/>
                </a:solidFill>
                <a:cs typeface="Times New Roman" pitchFamily="18" charset="0"/>
              </a:rPr>
              <a:t>should go to the Garnett-Powers &amp; Associates (GPA) website at </a:t>
            </a:r>
            <a:r>
              <a:rPr lang="en-US" sz="2000" u="sng" dirty="0" smtClean="0">
                <a:solidFill>
                  <a:schemeClr val="tx1">
                    <a:tint val="75000"/>
                  </a:schemeClr>
                </a:solidFill>
                <a:hlinkClick r:id="rId3"/>
              </a:rPr>
              <a:t>www.garnett-powers.com/postdoc</a:t>
            </a:r>
            <a:r>
              <a:rPr lang="en-US" sz="2000" i="1" dirty="0" smtClean="0">
                <a:solidFill>
                  <a:srgbClr val="002060"/>
                </a:solidFill>
                <a:effectLst>
                  <a:outerShdw blurRad="38100" dist="38100" dir="2700000" algn="tl">
                    <a:srgbClr val="000000">
                      <a:alpha val="43137"/>
                    </a:srgbClr>
                  </a:outerShdw>
                </a:effectLst>
                <a:cs typeface="Times New Roman" pitchFamily="18" charset="0"/>
              </a:rPr>
              <a:t>  </a:t>
            </a:r>
            <a:r>
              <a:rPr lang="en-US" sz="2000" dirty="0" smtClean="0">
                <a:solidFill>
                  <a:srgbClr val="002060"/>
                </a:solidFill>
                <a:cs typeface="Times New Roman" pitchFamily="18" charset="0"/>
              </a:rPr>
              <a:t>and click on the “Enrollment” link. By clicking on this link the </a:t>
            </a:r>
            <a:r>
              <a:rPr lang="en-US" sz="2000" dirty="0" err="1" smtClean="0">
                <a:solidFill>
                  <a:srgbClr val="002060"/>
                </a:solidFill>
                <a:cs typeface="Times New Roman" pitchFamily="18" charset="0"/>
              </a:rPr>
              <a:t>postdoc</a:t>
            </a:r>
            <a:r>
              <a:rPr lang="en-US" sz="2000" dirty="0" smtClean="0">
                <a:solidFill>
                  <a:srgbClr val="002060"/>
                </a:solidFill>
                <a:cs typeface="Times New Roman" pitchFamily="18" charset="0"/>
              </a:rPr>
              <a:t> will be asked a series of questions that will determine which of two methods they will use to enroll in the PSBP. </a:t>
            </a:r>
            <a:r>
              <a:rPr lang="en-US" sz="2000" b="1" u="sng" dirty="0" err="1" smtClean="0">
                <a:solidFill>
                  <a:srgbClr val="002060"/>
                </a:solidFill>
                <a:cs typeface="Times New Roman" pitchFamily="18" charset="0"/>
              </a:rPr>
              <a:t>Postdocs</a:t>
            </a:r>
            <a:r>
              <a:rPr lang="en-US" sz="2000" b="1" u="sng" dirty="0" smtClean="0">
                <a:solidFill>
                  <a:srgbClr val="002060"/>
                </a:solidFill>
                <a:cs typeface="Times New Roman" pitchFamily="18" charset="0"/>
              </a:rPr>
              <a:t> must do this within 31 days of their hire date.</a:t>
            </a:r>
          </a:p>
          <a:p>
            <a:pPr eaLnBrk="1" hangingPunct="1">
              <a:lnSpc>
                <a:spcPct val="90000"/>
              </a:lnSpc>
              <a:defRPr/>
            </a:pPr>
            <a:endParaRPr lang="en-US" sz="2000" dirty="0" smtClean="0">
              <a:solidFill>
                <a:srgbClr val="002060"/>
              </a:solidFill>
              <a:cs typeface="Times New Roman" pitchFamily="18" charset="0"/>
            </a:endParaRPr>
          </a:p>
          <a:p>
            <a:pPr eaLnBrk="1" hangingPunct="1">
              <a:lnSpc>
                <a:spcPct val="90000"/>
              </a:lnSpc>
              <a:defRPr/>
            </a:pPr>
            <a:r>
              <a:rPr lang="en-US" sz="2000" dirty="0" smtClean="0">
                <a:solidFill>
                  <a:srgbClr val="002060"/>
                </a:solidFill>
                <a:cs typeface="Times New Roman" pitchFamily="18" charset="0"/>
              </a:rPr>
              <a:t>If they answer “yes” to one of the questions it will bring them to the “Enrollment Page”. Once they have completed the enrollment form, they need to sign it, date it and turn it into their UC department administrator for processing. </a:t>
            </a:r>
            <a:r>
              <a:rPr lang="en-US" sz="2000" dirty="0" err="1" smtClean="0">
                <a:solidFill>
                  <a:srgbClr val="002060"/>
                </a:solidFill>
                <a:cs typeface="Times New Roman" pitchFamily="18" charset="0"/>
              </a:rPr>
              <a:t>Postdocs</a:t>
            </a:r>
            <a:r>
              <a:rPr lang="en-US" sz="2000" dirty="0" smtClean="0">
                <a:solidFill>
                  <a:srgbClr val="002060"/>
                </a:solidFill>
                <a:cs typeface="Times New Roman" pitchFamily="18" charset="0"/>
              </a:rPr>
              <a:t> should always keep a copy for their own records as well. It may take up to 6 weeks for the information to reach the carriers.  If the </a:t>
            </a:r>
            <a:r>
              <a:rPr lang="en-US" sz="2000" dirty="0" err="1" smtClean="0">
                <a:solidFill>
                  <a:srgbClr val="002060"/>
                </a:solidFill>
                <a:cs typeface="Times New Roman" pitchFamily="18" charset="0"/>
              </a:rPr>
              <a:t>postdoc</a:t>
            </a:r>
            <a:r>
              <a:rPr lang="en-US" sz="2000" dirty="0" smtClean="0">
                <a:solidFill>
                  <a:srgbClr val="002060"/>
                </a:solidFill>
                <a:cs typeface="Times New Roman" pitchFamily="18" charset="0"/>
              </a:rPr>
              <a:t> needs to seek services during this time, they can contact Garnett-Powers &amp; Associates. </a:t>
            </a:r>
            <a:r>
              <a:rPr lang="en-US" sz="2000" b="1" u="sng" dirty="0" smtClean="0">
                <a:solidFill>
                  <a:srgbClr val="002060"/>
                </a:solidFill>
                <a:cs typeface="Times New Roman" pitchFamily="18" charset="0"/>
              </a:rPr>
              <a:t>Again, </a:t>
            </a:r>
            <a:r>
              <a:rPr lang="en-US" sz="2000" b="1" u="sng" dirty="0" err="1" smtClean="0">
                <a:solidFill>
                  <a:srgbClr val="002060"/>
                </a:solidFill>
                <a:cs typeface="Times New Roman" pitchFamily="18" charset="0"/>
              </a:rPr>
              <a:t>postdocs</a:t>
            </a:r>
            <a:r>
              <a:rPr lang="en-US" sz="2000" b="1" u="sng" dirty="0" smtClean="0">
                <a:solidFill>
                  <a:srgbClr val="002060"/>
                </a:solidFill>
                <a:cs typeface="Times New Roman" pitchFamily="18" charset="0"/>
              </a:rPr>
              <a:t> have 31 days from their hire date or qualifying event (such as a marriage or a birth) in order to enroll in the PSBP.</a:t>
            </a:r>
          </a:p>
          <a:p>
            <a:pPr eaLnBrk="1" hangingPunct="1">
              <a:lnSpc>
                <a:spcPct val="90000"/>
              </a:lnSpc>
              <a:buFont typeface="Arial" charset="0"/>
              <a:buNone/>
              <a:defRPr/>
            </a:pPr>
            <a:endParaRPr lang="en-US" sz="1800" b="1" dirty="0" smtClean="0">
              <a:solidFill>
                <a:srgbClr val="002060"/>
              </a:solidFill>
              <a:cs typeface="Times New Roman" pitchFamily="18" charset="0"/>
            </a:endParaRPr>
          </a:p>
          <a:p>
            <a:pPr eaLnBrk="1" hangingPunct="1">
              <a:lnSpc>
                <a:spcPct val="90000"/>
              </a:lnSpc>
              <a:buFont typeface="Wingdings" pitchFamily="2" charset="2"/>
              <a:buNone/>
              <a:defRPr/>
            </a:pPr>
            <a:endParaRPr lang="en-US" sz="1800" b="1" dirty="0" smtClean="0">
              <a:cs typeface="Times New Roman" pitchFamily="18" charset="0"/>
            </a:endParaRPr>
          </a:p>
          <a:p>
            <a:pPr eaLnBrk="1" hangingPunct="1">
              <a:lnSpc>
                <a:spcPct val="90000"/>
              </a:lnSpc>
              <a:buFont typeface="Wingdings" pitchFamily="2" charset="2"/>
              <a:buNone/>
              <a:defRPr/>
            </a:pPr>
            <a:endParaRPr lang="en-US" sz="1800" b="1" dirty="0" smtClean="0">
              <a:cs typeface="Times New Roman" pitchFamily="18" charset="0"/>
            </a:endParaRPr>
          </a:p>
          <a:p>
            <a:pPr eaLnBrk="1" hangingPunct="1">
              <a:lnSpc>
                <a:spcPct val="90000"/>
              </a:lnSpc>
              <a:buFont typeface="Wingdings" pitchFamily="2" charset="2"/>
              <a:buNone/>
              <a:defRPr/>
            </a:pPr>
            <a:endParaRPr lang="en-US" sz="1800" b="1" dirty="0" smtClean="0">
              <a:cs typeface="Times New Roman" pitchFamily="18" charset="0"/>
            </a:endParaRPr>
          </a:p>
          <a:p>
            <a:pPr eaLnBrk="1" hangingPunct="1">
              <a:lnSpc>
                <a:spcPct val="90000"/>
              </a:lnSpc>
              <a:buFont typeface="Wingdings" pitchFamily="2" charset="2"/>
              <a:buNone/>
              <a:defRPr/>
            </a:pPr>
            <a:endParaRPr lang="en-US" sz="1800" b="1" dirty="0" smtClean="0">
              <a:cs typeface="Times New Roman" pitchFamily="18" charset="0"/>
            </a:endParaRPr>
          </a:p>
          <a:p>
            <a:pPr eaLnBrk="1" hangingPunct="1">
              <a:lnSpc>
                <a:spcPct val="90000"/>
              </a:lnSpc>
              <a:buFont typeface="Wingdings" pitchFamily="2" charset="2"/>
              <a:buNone/>
              <a:defRPr/>
            </a:pPr>
            <a:endParaRPr lang="en-US" sz="1600" b="1" dirty="0" smtClean="0">
              <a:cs typeface="Times New Roman" pitchFamily="18" charset="0"/>
            </a:endParaRPr>
          </a:p>
          <a:p>
            <a:pPr eaLnBrk="1" hangingPunct="1">
              <a:lnSpc>
                <a:spcPct val="90000"/>
              </a:lnSpc>
              <a:defRPr/>
            </a:pPr>
            <a:endParaRPr lang="en-US" sz="1600" b="1" dirty="0" smtClean="0"/>
          </a:p>
          <a:p>
            <a:pPr eaLnBrk="1" hangingPunct="1">
              <a:lnSpc>
                <a:spcPct val="90000"/>
              </a:lnSpc>
              <a:defRPr/>
            </a:pPr>
            <a:endParaRPr lang="en-US" sz="1800" b="1" dirty="0" smtClean="0"/>
          </a:p>
          <a:p>
            <a:pPr eaLnBrk="1" hangingPunct="1">
              <a:lnSpc>
                <a:spcPct val="90000"/>
              </a:lnSpc>
              <a:buFont typeface="Wingdings" pitchFamily="2" charset="2"/>
              <a:buNone/>
              <a:defRPr/>
            </a:pPr>
            <a:endParaRPr lang="en-US" sz="1800" b="1" dirty="0" smtClean="0"/>
          </a:p>
          <a:p>
            <a:pPr>
              <a:defRPr/>
            </a:pPr>
            <a:endParaRPr lang="en-US" dirty="0"/>
          </a:p>
        </p:txBody>
      </p:sp>
      <p:sp>
        <p:nvSpPr>
          <p:cNvPr id="4" name="Slide Number Placeholder 3"/>
          <p:cNvSpPr>
            <a:spLocks noGrp="1"/>
          </p:cNvSpPr>
          <p:nvPr>
            <p:ph type="sldNum" sz="quarter" idx="12"/>
          </p:nvPr>
        </p:nvSpPr>
        <p:spPr/>
        <p:txBody>
          <a:bodyPr/>
          <a:lstStyle/>
          <a:p>
            <a:pPr>
              <a:defRPr/>
            </a:pPr>
            <a:fld id="{0F09E119-76BE-4BC7-BB90-1751912C181F}"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868363"/>
          </a:xfrm>
        </p:spPr>
        <p:txBody>
          <a:bodyPr/>
          <a:lstStyle/>
          <a:p>
            <a:r>
              <a:rPr lang="en-US" sz="4000" b="1" u="sng" smtClean="0">
                <a:solidFill>
                  <a:srgbClr val="002060"/>
                </a:solidFill>
                <a:latin typeface="Georgia" pitchFamily="18" charset="0"/>
              </a:rPr>
              <a:t>The Enrollment Process, cont.</a:t>
            </a:r>
          </a:p>
        </p:txBody>
      </p:sp>
      <p:sp>
        <p:nvSpPr>
          <p:cNvPr id="8195" name="Content Placeholder 2"/>
          <p:cNvSpPr>
            <a:spLocks noGrp="1"/>
          </p:cNvSpPr>
          <p:nvPr>
            <p:ph idx="1"/>
          </p:nvPr>
        </p:nvSpPr>
        <p:spPr>
          <a:xfrm>
            <a:off x="914400" y="1143000"/>
            <a:ext cx="7315200" cy="5410200"/>
          </a:xfrm>
        </p:spPr>
        <p:txBody>
          <a:bodyPr/>
          <a:lstStyle/>
          <a:p>
            <a:pPr eaLnBrk="1" hangingPunct="1">
              <a:lnSpc>
                <a:spcPct val="90000"/>
              </a:lnSpc>
            </a:pPr>
            <a:r>
              <a:rPr lang="en-US" sz="2400" smtClean="0">
                <a:solidFill>
                  <a:srgbClr val="002060"/>
                </a:solidFill>
                <a:cs typeface="Times New Roman" pitchFamily="18" charset="0"/>
              </a:rPr>
              <a:t>Administrators should require Postdocs who are opting not to enroll in the plan to complete section 3a of the enrollment form to acknowledge they were informed of PSBP and chose not to enroll.</a:t>
            </a:r>
          </a:p>
          <a:p>
            <a:pPr eaLnBrk="1" hangingPunct="1">
              <a:lnSpc>
                <a:spcPct val="90000"/>
              </a:lnSpc>
            </a:pPr>
            <a:endParaRPr lang="en-US" sz="2400" smtClean="0">
              <a:solidFill>
                <a:srgbClr val="002060"/>
              </a:solidFill>
              <a:cs typeface="Times New Roman" pitchFamily="18" charset="0"/>
            </a:endParaRPr>
          </a:p>
          <a:p>
            <a:pPr eaLnBrk="1" hangingPunct="1">
              <a:lnSpc>
                <a:spcPct val="90000"/>
              </a:lnSpc>
            </a:pPr>
            <a:r>
              <a:rPr lang="en-US" sz="2400" smtClean="0">
                <a:solidFill>
                  <a:srgbClr val="002060"/>
                </a:solidFill>
                <a:cs typeface="Times New Roman" pitchFamily="18" charset="0"/>
              </a:rPr>
              <a:t>If the postdoc answered “no” to the questions that are asked, they can use the UCnet website to enroll.</a:t>
            </a:r>
          </a:p>
          <a:p>
            <a:pPr eaLnBrk="1" hangingPunct="1">
              <a:lnSpc>
                <a:spcPct val="90000"/>
              </a:lnSpc>
              <a:buFont typeface="Arial" charset="0"/>
              <a:buNone/>
            </a:pPr>
            <a:endParaRPr lang="en-US" sz="2000" smtClean="0">
              <a:solidFill>
                <a:srgbClr val="002060"/>
              </a:solidFill>
              <a:cs typeface="Times New Roman" pitchFamily="18" charset="0"/>
            </a:endParaRPr>
          </a:p>
          <a:p>
            <a:pPr eaLnBrk="1" hangingPunct="1">
              <a:lnSpc>
                <a:spcPct val="90000"/>
              </a:lnSpc>
            </a:pPr>
            <a:endParaRPr lang="en-US" sz="1400" b="1" smtClean="0">
              <a:solidFill>
                <a:srgbClr val="002060"/>
              </a:solidFill>
              <a:cs typeface="Times New Roman" pitchFamily="18" charset="0"/>
            </a:endParaRPr>
          </a:p>
          <a:p>
            <a:pPr eaLnBrk="1" hangingPunct="1">
              <a:lnSpc>
                <a:spcPct val="90000"/>
              </a:lnSpc>
              <a:buFont typeface="Arial" charset="0"/>
              <a:buNone/>
            </a:pPr>
            <a:endParaRPr lang="en-US" sz="1800" b="1" smtClean="0">
              <a:solidFill>
                <a:srgbClr val="002060"/>
              </a:solidFill>
              <a:cs typeface="Times New Roman" pitchFamily="18" charset="0"/>
            </a:endParaRPr>
          </a:p>
          <a:p>
            <a:pPr eaLnBrk="1" hangingPunct="1">
              <a:lnSpc>
                <a:spcPct val="90000"/>
              </a:lnSpc>
              <a:buFont typeface="Wingdings" pitchFamily="2" charset="2"/>
              <a:buNone/>
            </a:pPr>
            <a:endParaRPr lang="en-US" sz="1800" b="1" smtClean="0">
              <a:cs typeface="Times New Roman" pitchFamily="18" charset="0"/>
            </a:endParaRPr>
          </a:p>
          <a:p>
            <a:pPr eaLnBrk="1" hangingPunct="1">
              <a:lnSpc>
                <a:spcPct val="90000"/>
              </a:lnSpc>
              <a:buFont typeface="Wingdings" pitchFamily="2" charset="2"/>
              <a:buNone/>
            </a:pPr>
            <a:endParaRPr lang="en-US" sz="1800" b="1" smtClean="0">
              <a:cs typeface="Times New Roman" pitchFamily="18" charset="0"/>
            </a:endParaRPr>
          </a:p>
          <a:p>
            <a:pPr eaLnBrk="1" hangingPunct="1">
              <a:lnSpc>
                <a:spcPct val="90000"/>
              </a:lnSpc>
              <a:buFont typeface="Wingdings" pitchFamily="2" charset="2"/>
              <a:buNone/>
            </a:pPr>
            <a:endParaRPr lang="en-US" sz="1800" b="1" smtClean="0">
              <a:cs typeface="Times New Roman" pitchFamily="18" charset="0"/>
            </a:endParaRPr>
          </a:p>
          <a:p>
            <a:pPr eaLnBrk="1" hangingPunct="1">
              <a:lnSpc>
                <a:spcPct val="90000"/>
              </a:lnSpc>
              <a:buFont typeface="Wingdings" pitchFamily="2" charset="2"/>
              <a:buNone/>
            </a:pPr>
            <a:endParaRPr lang="en-US" sz="1800" b="1" smtClean="0">
              <a:cs typeface="Times New Roman" pitchFamily="18" charset="0"/>
            </a:endParaRPr>
          </a:p>
          <a:p>
            <a:pPr eaLnBrk="1" hangingPunct="1">
              <a:lnSpc>
                <a:spcPct val="90000"/>
              </a:lnSpc>
              <a:buFont typeface="Wingdings" pitchFamily="2" charset="2"/>
              <a:buNone/>
            </a:pPr>
            <a:endParaRPr lang="en-US" sz="1600" b="1" smtClean="0">
              <a:cs typeface="Times New Roman" pitchFamily="18" charset="0"/>
            </a:endParaRPr>
          </a:p>
          <a:p>
            <a:pPr eaLnBrk="1" hangingPunct="1">
              <a:lnSpc>
                <a:spcPct val="90000"/>
              </a:lnSpc>
            </a:pPr>
            <a:endParaRPr lang="en-US" sz="1600" b="1" smtClean="0"/>
          </a:p>
          <a:p>
            <a:pPr eaLnBrk="1" hangingPunct="1">
              <a:lnSpc>
                <a:spcPct val="90000"/>
              </a:lnSpc>
            </a:pPr>
            <a:endParaRPr lang="en-US" sz="1800" b="1" smtClean="0"/>
          </a:p>
          <a:p>
            <a:pPr eaLnBrk="1" hangingPunct="1">
              <a:lnSpc>
                <a:spcPct val="90000"/>
              </a:lnSpc>
              <a:buFont typeface="Wingdings" pitchFamily="2" charset="2"/>
              <a:buNone/>
            </a:pPr>
            <a:endParaRPr lang="en-US" sz="1800" b="1" smtClean="0"/>
          </a:p>
          <a:p>
            <a:endParaRPr lang="en-US" smtClean="0"/>
          </a:p>
        </p:txBody>
      </p:sp>
      <p:sp>
        <p:nvSpPr>
          <p:cNvPr id="4" name="Slide Number Placeholder 3"/>
          <p:cNvSpPr>
            <a:spLocks noGrp="1"/>
          </p:cNvSpPr>
          <p:nvPr>
            <p:ph type="sldNum" sz="quarter" idx="12"/>
          </p:nvPr>
        </p:nvSpPr>
        <p:spPr/>
        <p:txBody>
          <a:bodyPr/>
          <a:lstStyle/>
          <a:p>
            <a:pPr>
              <a:defRPr/>
            </a:pPr>
            <a:fld id="{E13271FD-F52D-4317-AEE6-45D9BC662E17}"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u="sng" dirty="0" smtClean="0">
                <a:solidFill>
                  <a:schemeClr val="tx2">
                    <a:lumMod val="75000"/>
                  </a:schemeClr>
                </a:solidFill>
                <a:latin typeface="Georgia" pitchFamily="18" charset="0"/>
              </a:rPr>
              <a:t>Future Enrollment Process Enhancements</a:t>
            </a:r>
            <a:r>
              <a:rPr lang="en-US" b="1" u="sng" dirty="0" smtClean="0">
                <a:solidFill>
                  <a:schemeClr val="tx2">
                    <a:lumMod val="75000"/>
                  </a:schemeClr>
                </a:solidFill>
                <a:latin typeface="Georgia" pitchFamily="18" charset="0"/>
              </a:rPr>
              <a:t/>
            </a:r>
            <a:br>
              <a:rPr lang="en-US" b="1" u="sng" dirty="0" smtClean="0">
                <a:solidFill>
                  <a:schemeClr val="tx2">
                    <a:lumMod val="75000"/>
                  </a:schemeClr>
                </a:solidFill>
                <a:latin typeface="Georgia" pitchFamily="18" charset="0"/>
              </a:rPr>
            </a:br>
            <a:endParaRPr lang="en-US" b="1" dirty="0">
              <a:solidFill>
                <a:schemeClr val="tx2">
                  <a:lumMod val="75000"/>
                </a:schemeClr>
              </a:solidFill>
              <a:latin typeface="Georgia" pitchFamily="18" charset="0"/>
            </a:endParaRPr>
          </a:p>
        </p:txBody>
      </p:sp>
      <p:sp>
        <p:nvSpPr>
          <p:cNvPr id="9219" name="Content Placeholder 2"/>
          <p:cNvSpPr>
            <a:spLocks noGrp="1"/>
          </p:cNvSpPr>
          <p:nvPr>
            <p:ph idx="1"/>
          </p:nvPr>
        </p:nvSpPr>
        <p:spPr>
          <a:xfrm>
            <a:off x="457200" y="1828800"/>
            <a:ext cx="8229600" cy="4525963"/>
          </a:xfrm>
        </p:spPr>
        <p:txBody>
          <a:bodyPr/>
          <a:lstStyle/>
          <a:p>
            <a:r>
              <a:rPr lang="en-US" sz="2800" dirty="0" smtClean="0">
                <a:solidFill>
                  <a:srgbClr val="002060"/>
                </a:solidFill>
                <a:cs typeface="Times New Roman" pitchFamily="18" charset="0"/>
              </a:rPr>
              <a:t>Postdocs completing the enrollment form on the GPA website will be sent a reminder after one week to turn the form into the appropriate campus administrator, who will also be copied on the email.</a:t>
            </a:r>
          </a:p>
          <a:p>
            <a:pPr>
              <a:buFont typeface="Arial" charset="0"/>
              <a:buNone/>
            </a:pPr>
            <a:endParaRPr lang="en-US" sz="2800" dirty="0" smtClean="0">
              <a:solidFill>
                <a:srgbClr val="002060"/>
              </a:solidFill>
              <a:cs typeface="Times New Roman" pitchFamily="18" charset="0"/>
            </a:endParaRPr>
          </a:p>
          <a:p>
            <a:r>
              <a:rPr lang="en-US" sz="2800" dirty="0" smtClean="0">
                <a:solidFill>
                  <a:srgbClr val="002060"/>
                </a:solidFill>
                <a:cs typeface="Times New Roman" pitchFamily="18" charset="0"/>
              </a:rPr>
              <a:t>An enrollment form receipt will also be printed when the </a:t>
            </a:r>
            <a:r>
              <a:rPr lang="en-US" sz="2800" dirty="0" err="1" smtClean="0">
                <a:solidFill>
                  <a:srgbClr val="002060"/>
                </a:solidFill>
                <a:cs typeface="Times New Roman" pitchFamily="18" charset="0"/>
              </a:rPr>
              <a:t>postdoc</a:t>
            </a:r>
            <a:r>
              <a:rPr lang="en-US" sz="2800" dirty="0" smtClean="0">
                <a:solidFill>
                  <a:srgbClr val="002060"/>
                </a:solidFill>
                <a:cs typeface="Times New Roman" pitchFamily="18" charset="0"/>
              </a:rPr>
              <a:t> completes and prints the enrollment form. The receipt will be turned in to and signed by the department contact.</a:t>
            </a:r>
          </a:p>
          <a:p>
            <a:endParaRPr lang="en-US" dirty="0" smtClean="0">
              <a:solidFill>
                <a:srgbClr val="002060"/>
              </a:solidFill>
              <a:cs typeface="Times New Roman" pitchFamily="18" charset="0"/>
            </a:endParaRPr>
          </a:p>
          <a:p>
            <a:endParaRPr lang="en-US" dirty="0" smtClean="0"/>
          </a:p>
        </p:txBody>
      </p:sp>
      <p:sp>
        <p:nvSpPr>
          <p:cNvPr id="4" name="Slide Number Placeholder 3"/>
          <p:cNvSpPr>
            <a:spLocks noGrp="1"/>
          </p:cNvSpPr>
          <p:nvPr>
            <p:ph type="sldNum" sz="quarter" idx="12"/>
          </p:nvPr>
        </p:nvSpPr>
        <p:spPr/>
        <p:txBody>
          <a:bodyPr/>
          <a:lstStyle/>
          <a:p>
            <a:pPr>
              <a:defRPr/>
            </a:pPr>
            <a:fld id="{18829BC0-308D-447D-B487-C6C7D247D27B}"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0"/>
            <a:ext cx="7315200" cy="685800"/>
          </a:xfrm>
        </p:spPr>
        <p:txBody>
          <a:bodyPr/>
          <a:lstStyle/>
          <a:p>
            <a:pPr eaLnBrk="1" hangingPunct="1"/>
            <a:r>
              <a:rPr lang="en-US" sz="4000" b="1" u="sng" smtClean="0">
                <a:solidFill>
                  <a:srgbClr val="002060"/>
                </a:solidFill>
                <a:latin typeface="Georgia" pitchFamily="18" charset="0"/>
              </a:rPr>
              <a:t>The Collection Process</a:t>
            </a:r>
          </a:p>
        </p:txBody>
      </p:sp>
      <p:sp>
        <p:nvSpPr>
          <p:cNvPr id="13315" name="Content Placeholder 2"/>
          <p:cNvSpPr>
            <a:spLocks noGrp="1"/>
          </p:cNvSpPr>
          <p:nvPr>
            <p:ph idx="1"/>
          </p:nvPr>
        </p:nvSpPr>
        <p:spPr>
          <a:xfrm>
            <a:off x="914400" y="838200"/>
            <a:ext cx="7315200" cy="5562600"/>
          </a:xfrm>
        </p:spPr>
        <p:txBody>
          <a:bodyPr/>
          <a:lstStyle/>
          <a:p>
            <a:pPr eaLnBrk="1" hangingPunct="1"/>
            <a:r>
              <a:rPr lang="en-US" sz="2400" smtClean="0">
                <a:solidFill>
                  <a:srgbClr val="002060"/>
                </a:solidFill>
              </a:rPr>
              <a:t>Postdocs with sufficient funds in the UC payroll system will have their contribution deducted from their checks.  No other collection is needed from these Postdocs.</a:t>
            </a:r>
          </a:p>
          <a:p>
            <a:pPr eaLnBrk="1" hangingPunct="1">
              <a:buFont typeface="Arial" charset="0"/>
              <a:buNone/>
            </a:pPr>
            <a:endParaRPr lang="en-US" sz="2400" smtClean="0">
              <a:solidFill>
                <a:srgbClr val="002060"/>
              </a:solidFill>
            </a:endParaRPr>
          </a:p>
          <a:p>
            <a:pPr eaLnBrk="1" hangingPunct="1"/>
            <a:r>
              <a:rPr lang="en-US" sz="2400" smtClean="0">
                <a:solidFill>
                  <a:srgbClr val="002060"/>
                </a:solidFill>
              </a:rPr>
              <a:t>Postdocs with insufficient funds will have their contribution collected by GPA.</a:t>
            </a:r>
          </a:p>
          <a:p>
            <a:pPr eaLnBrk="1" hangingPunct="1">
              <a:buFont typeface="Arial" charset="0"/>
              <a:buNone/>
            </a:pPr>
            <a:endParaRPr lang="en-US" sz="2400" smtClean="0">
              <a:solidFill>
                <a:srgbClr val="002060"/>
              </a:solidFill>
            </a:endParaRPr>
          </a:p>
          <a:p>
            <a:pPr eaLnBrk="1" hangingPunct="1"/>
            <a:r>
              <a:rPr lang="en-US" sz="2400" smtClean="0">
                <a:solidFill>
                  <a:srgbClr val="002060"/>
                </a:solidFill>
              </a:rPr>
              <a:t>UCOP will provide GPA with a file showing which postdocs have insufficient funds.</a:t>
            </a:r>
          </a:p>
          <a:p>
            <a:pPr eaLnBrk="1" hangingPunct="1">
              <a:buFont typeface="Arial" charset="0"/>
              <a:buNone/>
            </a:pPr>
            <a:endParaRPr lang="en-US" sz="2400" smtClean="0">
              <a:solidFill>
                <a:srgbClr val="002060"/>
              </a:solidFill>
            </a:endParaRPr>
          </a:p>
          <a:p>
            <a:pPr eaLnBrk="1" hangingPunct="1"/>
            <a:r>
              <a:rPr lang="en-US" sz="2400" smtClean="0">
                <a:solidFill>
                  <a:srgbClr val="002060"/>
                </a:solidFill>
              </a:rPr>
              <a:t>GPA will collect contributions for the HMO &amp; PPO Medical, and Voluntary Long Term Disability plans.</a:t>
            </a:r>
          </a:p>
          <a:p>
            <a:pPr eaLnBrk="1" hangingPunct="1"/>
            <a:endParaRPr lang="en-US" sz="1600" smtClean="0">
              <a:solidFill>
                <a:srgbClr val="002060"/>
              </a:solidFill>
            </a:endParaRP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94B0CDF9-52ED-4228-8F14-D678947E2EE6}"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0"/>
            <a:ext cx="7315200" cy="1143000"/>
          </a:xfrm>
        </p:spPr>
        <p:txBody>
          <a:bodyPr/>
          <a:lstStyle/>
          <a:p>
            <a:pPr eaLnBrk="1" hangingPunct="1"/>
            <a:r>
              <a:rPr lang="en-US" sz="4000" b="1" u="sng" smtClean="0">
                <a:solidFill>
                  <a:srgbClr val="002060"/>
                </a:solidFill>
                <a:latin typeface="Georgia" pitchFamily="18" charset="0"/>
              </a:rPr>
              <a:t>The Collection Process, cont.</a:t>
            </a:r>
          </a:p>
        </p:txBody>
      </p:sp>
      <p:sp>
        <p:nvSpPr>
          <p:cNvPr id="14339" name="Content Placeholder 2"/>
          <p:cNvSpPr>
            <a:spLocks noGrp="1"/>
          </p:cNvSpPr>
          <p:nvPr>
            <p:ph idx="1"/>
          </p:nvPr>
        </p:nvSpPr>
        <p:spPr>
          <a:xfrm>
            <a:off x="990600" y="914400"/>
            <a:ext cx="7315200" cy="5410200"/>
          </a:xfrm>
        </p:spPr>
        <p:txBody>
          <a:bodyPr/>
          <a:lstStyle/>
          <a:p>
            <a:pPr eaLnBrk="1" hangingPunct="1">
              <a:buFont typeface="Arial" charset="0"/>
              <a:buNone/>
            </a:pPr>
            <a:endParaRPr lang="en-US" sz="1600" smtClean="0">
              <a:solidFill>
                <a:srgbClr val="002060"/>
              </a:solidFill>
            </a:endParaRPr>
          </a:p>
          <a:p>
            <a:pPr eaLnBrk="1" hangingPunct="1"/>
            <a:r>
              <a:rPr lang="en-US" sz="2400" smtClean="0">
                <a:solidFill>
                  <a:srgbClr val="002060"/>
                </a:solidFill>
              </a:rPr>
              <a:t>GPA will process the UCOP file and invoice each</a:t>
            </a:r>
            <a:r>
              <a:rPr lang="en-US" sz="2400" smtClean="0">
                <a:solidFill>
                  <a:srgbClr val="00B050"/>
                </a:solidFill>
              </a:rPr>
              <a:t> </a:t>
            </a:r>
            <a:r>
              <a:rPr lang="en-US" sz="2400" smtClean="0">
                <a:solidFill>
                  <a:srgbClr val="002060"/>
                </a:solidFill>
              </a:rPr>
              <a:t>Postdoc listed on the file.</a:t>
            </a:r>
          </a:p>
          <a:p>
            <a:pPr eaLnBrk="1" hangingPunct="1"/>
            <a:endParaRPr lang="en-US" sz="2400" smtClean="0">
              <a:solidFill>
                <a:srgbClr val="002060"/>
              </a:solidFill>
            </a:endParaRPr>
          </a:p>
          <a:p>
            <a:pPr eaLnBrk="1" hangingPunct="1"/>
            <a:r>
              <a:rPr lang="en-US" sz="2400" smtClean="0">
                <a:solidFill>
                  <a:srgbClr val="002060"/>
                </a:solidFill>
              </a:rPr>
              <a:t>The initial invoice will include a letter sent via US mail to the Postdoc, which will include instructions on how to pay their bill online and require them to provide their email address for GPA’s future billings and correspondence.</a:t>
            </a:r>
          </a:p>
          <a:p>
            <a:pPr eaLnBrk="1" hangingPunct="1"/>
            <a:endParaRPr lang="en-US" sz="2400" smtClean="0">
              <a:solidFill>
                <a:srgbClr val="002060"/>
              </a:solidFill>
            </a:endParaRPr>
          </a:p>
          <a:p>
            <a:pPr eaLnBrk="1" hangingPunct="1"/>
            <a:r>
              <a:rPr lang="en-US" sz="2400" smtClean="0">
                <a:solidFill>
                  <a:srgbClr val="002060"/>
                </a:solidFill>
              </a:rPr>
              <a:t>Subsequent billings will be sent via email delivery with the same payment methods available to remit contributions to GPA.</a:t>
            </a:r>
          </a:p>
          <a:p>
            <a:pPr eaLnBrk="1" hangingPunct="1"/>
            <a:endParaRPr lang="en-US" sz="1600" smtClean="0">
              <a:solidFill>
                <a:srgbClr val="002060"/>
              </a:solidFill>
            </a:endParaRPr>
          </a:p>
          <a:p>
            <a:pPr eaLnBrk="1" hangingPunct="1">
              <a:buFont typeface="Arial" charset="0"/>
              <a:buNone/>
            </a:pPr>
            <a:endParaRPr lang="en-US" sz="2800" smtClean="0">
              <a:solidFill>
                <a:srgbClr val="002060"/>
              </a:solidFill>
            </a:endParaRPr>
          </a:p>
          <a:p>
            <a:pPr eaLnBrk="1" hangingPunct="1"/>
            <a:endParaRPr lang="en-US" sz="2800" smtClean="0">
              <a:solidFill>
                <a:srgbClr val="002060"/>
              </a:solidFill>
            </a:endParaRPr>
          </a:p>
          <a:p>
            <a:pPr eaLnBrk="1" hangingPunct="1">
              <a:buFont typeface="Arial" charset="0"/>
              <a:buNone/>
            </a:pPr>
            <a:endParaRPr lang="en-US" sz="800" smtClean="0">
              <a:solidFill>
                <a:srgbClr val="002060"/>
              </a:solidFill>
            </a:endParaRPr>
          </a:p>
          <a:p>
            <a:pPr eaLnBrk="1" hangingPunct="1"/>
            <a:endParaRPr lang="en-US" sz="2800" smtClean="0">
              <a:solidFill>
                <a:srgbClr val="002060"/>
              </a:solidFill>
            </a:endParaRPr>
          </a:p>
          <a:p>
            <a:pPr eaLnBrk="1" hangingPunct="1">
              <a:buFont typeface="Arial" charset="0"/>
              <a:buNone/>
            </a:pPr>
            <a:endParaRPr lang="en-US" sz="2800" smtClean="0">
              <a:solidFill>
                <a:srgbClr val="002060"/>
              </a:solidFill>
            </a:endParaRPr>
          </a:p>
          <a:p>
            <a:pPr eaLnBrk="1" hangingPunct="1"/>
            <a:endParaRPr lang="en-US" sz="2800" smtClean="0">
              <a:solidFill>
                <a:srgbClr val="002060"/>
              </a:solidFill>
            </a:endParaRPr>
          </a:p>
          <a:p>
            <a:pPr eaLnBrk="1" hangingPunct="1">
              <a:buFont typeface="Arial" charset="0"/>
              <a:buNone/>
            </a:pPr>
            <a:endParaRPr lang="en-US" sz="2800" smtClean="0">
              <a:solidFill>
                <a:srgbClr val="002060"/>
              </a:solidFill>
            </a:endParaRP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562AA108-C481-4999-8646-5077C3003B75}"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0"/>
            <a:ext cx="7315200" cy="1143000"/>
          </a:xfrm>
        </p:spPr>
        <p:txBody>
          <a:bodyPr/>
          <a:lstStyle/>
          <a:p>
            <a:pPr eaLnBrk="1" hangingPunct="1"/>
            <a:r>
              <a:rPr lang="en-US" sz="4000" b="1" u="sng" smtClean="0">
                <a:solidFill>
                  <a:srgbClr val="002060"/>
                </a:solidFill>
                <a:latin typeface="Georgia" pitchFamily="18" charset="0"/>
              </a:rPr>
              <a:t>The Collection Process, cont.</a:t>
            </a:r>
          </a:p>
        </p:txBody>
      </p:sp>
      <p:sp>
        <p:nvSpPr>
          <p:cNvPr id="15363" name="Content Placeholder 2"/>
          <p:cNvSpPr>
            <a:spLocks noGrp="1"/>
          </p:cNvSpPr>
          <p:nvPr>
            <p:ph idx="1"/>
          </p:nvPr>
        </p:nvSpPr>
        <p:spPr>
          <a:xfrm>
            <a:off x="914400" y="1905000"/>
            <a:ext cx="7315200" cy="4953000"/>
          </a:xfrm>
        </p:spPr>
        <p:txBody>
          <a:bodyPr/>
          <a:lstStyle/>
          <a:p>
            <a:pPr eaLnBrk="1" hangingPunct="1"/>
            <a:r>
              <a:rPr lang="en-US" sz="2400" smtClean="0">
                <a:solidFill>
                  <a:srgbClr val="002060"/>
                </a:solidFill>
              </a:rPr>
              <a:t>Payments may be made online or by check.</a:t>
            </a:r>
          </a:p>
          <a:p>
            <a:pPr eaLnBrk="1" hangingPunct="1">
              <a:buFont typeface="Arial" charset="0"/>
              <a:buNone/>
            </a:pPr>
            <a:endParaRPr lang="en-US" sz="2400" smtClean="0">
              <a:solidFill>
                <a:srgbClr val="002060"/>
              </a:solidFill>
            </a:endParaRPr>
          </a:p>
          <a:p>
            <a:pPr eaLnBrk="1" hangingPunct="1"/>
            <a:r>
              <a:rPr lang="en-US" sz="2400" smtClean="0">
                <a:solidFill>
                  <a:srgbClr val="002060"/>
                </a:solidFill>
              </a:rPr>
              <a:t>Visa, MasterCard, American Express, Discover, and Debit MasterCard or Visa may be used as card payment types.</a:t>
            </a:r>
          </a:p>
          <a:p>
            <a:pPr eaLnBrk="1" hangingPunct="1">
              <a:buFont typeface="Arial" charset="0"/>
              <a:buNone/>
            </a:pPr>
            <a:endParaRPr lang="en-US" sz="2400" smtClean="0">
              <a:solidFill>
                <a:srgbClr val="002060"/>
              </a:solidFill>
            </a:endParaRPr>
          </a:p>
          <a:p>
            <a:pPr eaLnBrk="1" hangingPunct="1"/>
            <a:r>
              <a:rPr lang="en-US" sz="2400" smtClean="0">
                <a:solidFill>
                  <a:srgbClr val="002060"/>
                </a:solidFill>
              </a:rPr>
              <a:t>The payment must be made in a single installment.</a:t>
            </a:r>
          </a:p>
          <a:p>
            <a:pPr eaLnBrk="1" hangingPunct="1"/>
            <a:endParaRPr lang="en-US" sz="800" smtClean="0">
              <a:solidFill>
                <a:srgbClr val="002060"/>
              </a:solidFill>
            </a:endParaRP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BFD2FA0D-C729-43F1-8441-7CE3F125B3BD}"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0"/>
            <a:ext cx="7315200" cy="1143000"/>
          </a:xfrm>
        </p:spPr>
        <p:txBody>
          <a:bodyPr/>
          <a:lstStyle/>
          <a:p>
            <a:pPr eaLnBrk="1" hangingPunct="1"/>
            <a:r>
              <a:rPr lang="en-US" sz="4000" b="1" u="sng" smtClean="0">
                <a:solidFill>
                  <a:srgbClr val="002060"/>
                </a:solidFill>
                <a:latin typeface="Georgia" pitchFamily="18" charset="0"/>
              </a:rPr>
              <a:t>The Collection Process, cont.</a:t>
            </a:r>
          </a:p>
        </p:txBody>
      </p:sp>
      <p:sp>
        <p:nvSpPr>
          <p:cNvPr id="16387" name="Content Placeholder 2"/>
          <p:cNvSpPr>
            <a:spLocks noGrp="1"/>
          </p:cNvSpPr>
          <p:nvPr>
            <p:ph idx="1"/>
          </p:nvPr>
        </p:nvSpPr>
        <p:spPr>
          <a:xfrm>
            <a:off x="990600" y="914400"/>
            <a:ext cx="7315200" cy="5410200"/>
          </a:xfrm>
        </p:spPr>
        <p:txBody>
          <a:bodyPr/>
          <a:lstStyle/>
          <a:p>
            <a:pPr eaLnBrk="1" hangingPunct="1">
              <a:buFont typeface="Arial" charset="0"/>
              <a:buNone/>
            </a:pPr>
            <a:endParaRPr lang="en-US" sz="1600" smtClean="0">
              <a:solidFill>
                <a:srgbClr val="002060"/>
              </a:solidFill>
            </a:endParaRPr>
          </a:p>
          <a:p>
            <a:pPr eaLnBrk="1" hangingPunct="1">
              <a:buFont typeface="Arial" charset="0"/>
              <a:buNone/>
            </a:pPr>
            <a:endParaRPr lang="en-US" sz="1600" smtClean="0">
              <a:solidFill>
                <a:srgbClr val="002060"/>
              </a:solidFill>
            </a:endParaRPr>
          </a:p>
          <a:p>
            <a:pPr eaLnBrk="1" hangingPunct="1"/>
            <a:r>
              <a:rPr lang="en-US" sz="2400" smtClean="0">
                <a:solidFill>
                  <a:srgbClr val="002060"/>
                </a:solidFill>
              </a:rPr>
              <a:t>GPA will collect the contributions and remit to UCOP on a monthly basis.</a:t>
            </a:r>
          </a:p>
          <a:p>
            <a:pPr eaLnBrk="1" hangingPunct="1"/>
            <a:endParaRPr lang="en-US" sz="2400" smtClean="0">
              <a:solidFill>
                <a:srgbClr val="002060"/>
              </a:solidFill>
            </a:endParaRPr>
          </a:p>
          <a:p>
            <a:pPr eaLnBrk="1" hangingPunct="1"/>
            <a:r>
              <a:rPr lang="en-US" sz="2400" smtClean="0">
                <a:solidFill>
                  <a:srgbClr val="002060"/>
                </a:solidFill>
              </a:rPr>
              <a:t>UCOP will then remit collected contributions to the campuses.</a:t>
            </a:r>
          </a:p>
          <a:p>
            <a:pPr eaLnBrk="1" hangingPunct="1">
              <a:buFont typeface="Arial" charset="0"/>
              <a:buNone/>
            </a:pPr>
            <a:endParaRPr lang="en-US" sz="2400" smtClean="0">
              <a:solidFill>
                <a:srgbClr val="002060"/>
              </a:solidFill>
            </a:endParaRPr>
          </a:p>
          <a:p>
            <a:pPr eaLnBrk="1" hangingPunct="1"/>
            <a:r>
              <a:rPr lang="en-US" sz="2400" smtClean="0">
                <a:solidFill>
                  <a:srgbClr val="002060"/>
                </a:solidFill>
              </a:rPr>
              <a:t>For Postdocs with insufficient funds whose premiums are collected by GPA, campuses will be charged the full premium.</a:t>
            </a:r>
          </a:p>
          <a:p>
            <a:pPr eaLnBrk="1" hangingPunct="1"/>
            <a:endParaRPr lang="en-US" sz="1600" smtClean="0">
              <a:solidFill>
                <a:srgbClr val="002060"/>
              </a:solidFill>
            </a:endParaRPr>
          </a:p>
          <a:p>
            <a:pPr eaLnBrk="1" hangingPunct="1">
              <a:buFont typeface="Arial" charset="0"/>
              <a:buNone/>
            </a:pPr>
            <a:endParaRPr lang="en-US" sz="2800" smtClean="0">
              <a:solidFill>
                <a:srgbClr val="002060"/>
              </a:solidFill>
            </a:endParaRPr>
          </a:p>
          <a:p>
            <a:pPr eaLnBrk="1" hangingPunct="1"/>
            <a:endParaRPr lang="en-US" sz="2800" smtClean="0">
              <a:solidFill>
                <a:srgbClr val="002060"/>
              </a:solidFill>
            </a:endParaRPr>
          </a:p>
          <a:p>
            <a:pPr eaLnBrk="1" hangingPunct="1">
              <a:buFont typeface="Arial" charset="0"/>
              <a:buNone/>
            </a:pPr>
            <a:endParaRPr lang="en-US" sz="800" smtClean="0">
              <a:solidFill>
                <a:srgbClr val="002060"/>
              </a:solidFill>
            </a:endParaRPr>
          </a:p>
          <a:p>
            <a:pPr eaLnBrk="1" hangingPunct="1"/>
            <a:endParaRPr lang="en-US" sz="2800" smtClean="0">
              <a:solidFill>
                <a:srgbClr val="002060"/>
              </a:solidFill>
            </a:endParaRPr>
          </a:p>
          <a:p>
            <a:pPr eaLnBrk="1" hangingPunct="1">
              <a:buFont typeface="Arial" charset="0"/>
              <a:buNone/>
            </a:pPr>
            <a:endParaRPr lang="en-US" sz="2800" smtClean="0">
              <a:solidFill>
                <a:srgbClr val="002060"/>
              </a:solidFill>
            </a:endParaRPr>
          </a:p>
          <a:p>
            <a:pPr eaLnBrk="1" hangingPunct="1"/>
            <a:endParaRPr lang="en-US" sz="2800" smtClean="0">
              <a:solidFill>
                <a:srgbClr val="002060"/>
              </a:solidFill>
            </a:endParaRPr>
          </a:p>
          <a:p>
            <a:pPr eaLnBrk="1" hangingPunct="1">
              <a:buFont typeface="Arial" charset="0"/>
              <a:buNone/>
            </a:pPr>
            <a:endParaRPr lang="en-US" sz="2800" smtClean="0">
              <a:solidFill>
                <a:srgbClr val="002060"/>
              </a:solidFill>
            </a:endParaRP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8D135D51-85FA-4618-9258-E6440BF9FF0E}"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838199"/>
          </a:xfrm>
        </p:spPr>
        <p:txBody>
          <a:bodyPr/>
          <a:lstStyle/>
          <a:p>
            <a:r>
              <a:rPr lang="en-US" dirty="0" smtClean="0">
                <a:solidFill>
                  <a:srgbClr val="002060"/>
                </a:solidFill>
              </a:rPr>
              <a:t>Case Background</a:t>
            </a:r>
            <a:endParaRPr lang="en-US" dirty="0">
              <a:solidFill>
                <a:srgbClr val="002060"/>
              </a:solidFill>
            </a:endParaRPr>
          </a:p>
        </p:txBody>
      </p:sp>
      <p:sp>
        <p:nvSpPr>
          <p:cNvPr id="3" name="Subtitle 2"/>
          <p:cNvSpPr>
            <a:spLocks noGrp="1"/>
          </p:cNvSpPr>
          <p:nvPr>
            <p:ph type="subTitle" idx="1"/>
          </p:nvPr>
        </p:nvSpPr>
        <p:spPr>
          <a:xfrm>
            <a:off x="762000" y="2057400"/>
            <a:ext cx="7696200" cy="3962400"/>
          </a:xfrm>
        </p:spPr>
        <p:txBody>
          <a:bodyPr>
            <a:normAutofit/>
          </a:bodyPr>
          <a:lstStyle/>
          <a:p>
            <a:pPr algn="l">
              <a:buFont typeface="Arial" pitchFamily="34" charset="0"/>
              <a:buChar char="•"/>
            </a:pPr>
            <a:r>
              <a:rPr lang="en-US" sz="2400" dirty="0" smtClean="0">
                <a:solidFill>
                  <a:srgbClr val="002060"/>
                </a:solidFill>
              </a:rPr>
              <a:t> Grievances filed claiming Postdoc Fellows and Paid Directs were told they had to pay some or all of the employer’s share of benefits.</a:t>
            </a:r>
          </a:p>
          <a:p>
            <a:pPr algn="l">
              <a:buFont typeface="Arial" pitchFamily="34" charset="0"/>
              <a:buChar char="•"/>
            </a:pPr>
            <a:r>
              <a:rPr lang="en-US" sz="2400" dirty="0" smtClean="0">
                <a:solidFill>
                  <a:srgbClr val="002060"/>
                </a:solidFill>
              </a:rPr>
              <a:t> Three categories:</a:t>
            </a:r>
          </a:p>
          <a:p>
            <a:pPr lvl="1" algn="l">
              <a:buFontTx/>
              <a:buChar char="-"/>
            </a:pPr>
            <a:r>
              <a:rPr lang="en-US" sz="1800" dirty="0" smtClean="0">
                <a:solidFill>
                  <a:srgbClr val="002060"/>
                </a:solidFill>
              </a:rPr>
              <a:t>Postdocs who paid part or all of UC share;</a:t>
            </a:r>
          </a:p>
          <a:p>
            <a:pPr lvl="1" algn="l">
              <a:buFontTx/>
              <a:buChar char="-"/>
            </a:pPr>
            <a:r>
              <a:rPr lang="en-US" sz="1800" dirty="0" smtClean="0">
                <a:solidFill>
                  <a:srgbClr val="002060"/>
                </a:solidFill>
              </a:rPr>
              <a:t>Postdocs who opted out;</a:t>
            </a:r>
          </a:p>
          <a:p>
            <a:pPr lvl="1" algn="l">
              <a:buFontTx/>
              <a:buChar char="-"/>
            </a:pPr>
            <a:r>
              <a:rPr lang="en-US" sz="1800" dirty="0" smtClean="0">
                <a:solidFill>
                  <a:srgbClr val="002060"/>
                </a:solidFill>
              </a:rPr>
              <a:t>Fellows who had benefits paid out of the Institutional Allowance.</a:t>
            </a:r>
          </a:p>
          <a:p>
            <a:pPr algn="l">
              <a:buFont typeface="Arial" pitchFamily="34" charset="0"/>
              <a:buChar char="•"/>
            </a:pPr>
            <a:r>
              <a:rPr lang="en-US" sz="2400" dirty="0" smtClean="0">
                <a:solidFill>
                  <a:srgbClr val="002060"/>
                </a:solidFill>
              </a:rPr>
              <a:t> UC and the UAW agreed, after hours of discussion and review of the 150 cases, to settle.</a:t>
            </a:r>
          </a:p>
          <a:p>
            <a:pPr algn="l">
              <a:buFont typeface="Arial" pitchFamily="34" charset="0"/>
              <a:buChar char="•"/>
            </a:pPr>
            <a:endParaRPr lang="en-US" dirty="0" smtClean="0"/>
          </a:p>
          <a:p>
            <a:pPr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0"/>
            <a:ext cx="7315200" cy="1143000"/>
          </a:xfrm>
        </p:spPr>
        <p:txBody>
          <a:bodyPr/>
          <a:lstStyle/>
          <a:p>
            <a:pPr eaLnBrk="1" hangingPunct="1"/>
            <a:r>
              <a:rPr lang="en-US" sz="4000" b="1" u="sng" smtClean="0">
                <a:solidFill>
                  <a:srgbClr val="002060"/>
                </a:solidFill>
                <a:latin typeface="Georgia" pitchFamily="18" charset="0"/>
              </a:rPr>
              <a:t>Non-Payment of Contributions</a:t>
            </a:r>
          </a:p>
        </p:txBody>
      </p:sp>
      <p:sp>
        <p:nvSpPr>
          <p:cNvPr id="17411" name="Content Placeholder 2"/>
          <p:cNvSpPr>
            <a:spLocks noGrp="1"/>
          </p:cNvSpPr>
          <p:nvPr>
            <p:ph idx="1"/>
          </p:nvPr>
        </p:nvSpPr>
        <p:spPr>
          <a:xfrm>
            <a:off x="914400" y="1447800"/>
            <a:ext cx="7315200" cy="4648200"/>
          </a:xfrm>
        </p:spPr>
        <p:txBody>
          <a:bodyPr/>
          <a:lstStyle/>
          <a:p>
            <a:pPr eaLnBrk="1" hangingPunct="1"/>
            <a:r>
              <a:rPr lang="en-US" sz="2400" smtClean="0">
                <a:solidFill>
                  <a:srgbClr val="002060"/>
                </a:solidFill>
              </a:rPr>
              <a:t>Each Postdoc will be contacted a minimum of four times prior to a termination.</a:t>
            </a:r>
          </a:p>
          <a:p>
            <a:pPr eaLnBrk="1" hangingPunct="1">
              <a:buFont typeface="Arial" charset="0"/>
              <a:buNone/>
            </a:pPr>
            <a:endParaRPr lang="en-US" sz="2400" smtClean="0">
              <a:solidFill>
                <a:srgbClr val="002060"/>
              </a:solidFill>
            </a:endParaRPr>
          </a:p>
          <a:p>
            <a:pPr eaLnBrk="1" hangingPunct="1"/>
            <a:r>
              <a:rPr lang="en-US" sz="2400" smtClean="0">
                <a:solidFill>
                  <a:srgbClr val="002060"/>
                </a:solidFill>
              </a:rPr>
              <a:t>The first correspondence will be via email (or letter, if their first bill). Subsequent correspondence will be by email and ending with a letter advising of pending termination.</a:t>
            </a:r>
          </a:p>
          <a:p>
            <a:pPr eaLnBrk="1" hangingPunct="1">
              <a:buFont typeface="Arial" charset="0"/>
              <a:buNone/>
            </a:pPr>
            <a:endParaRPr lang="en-US" sz="2400" smtClean="0">
              <a:solidFill>
                <a:srgbClr val="002060"/>
              </a:solidFill>
            </a:endParaRPr>
          </a:p>
          <a:p>
            <a:pPr eaLnBrk="1" hangingPunct="1"/>
            <a:r>
              <a:rPr lang="en-US" sz="2400" smtClean="0">
                <a:solidFill>
                  <a:srgbClr val="002060"/>
                </a:solidFill>
              </a:rPr>
              <a:t>The UC department administrator will also be copied on emails and contacted if the Postdoc cannot be reached.</a:t>
            </a:r>
          </a:p>
        </p:txBody>
      </p:sp>
      <p:sp>
        <p:nvSpPr>
          <p:cNvPr id="4" name="Slide Number Placeholder 3"/>
          <p:cNvSpPr>
            <a:spLocks noGrp="1"/>
          </p:cNvSpPr>
          <p:nvPr>
            <p:ph type="sldNum" sz="quarter" idx="12"/>
          </p:nvPr>
        </p:nvSpPr>
        <p:spPr/>
        <p:txBody>
          <a:bodyPr/>
          <a:lstStyle/>
          <a:p>
            <a:pPr>
              <a:defRPr/>
            </a:pPr>
            <a:fld id="{AE64C8CE-2CCF-479E-A380-F64D08B7CCC8}"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152400"/>
            <a:ext cx="7315200" cy="1143000"/>
          </a:xfrm>
        </p:spPr>
        <p:txBody>
          <a:bodyPr/>
          <a:lstStyle/>
          <a:p>
            <a:pPr eaLnBrk="1" hangingPunct="1"/>
            <a:r>
              <a:rPr lang="en-US" sz="4000" b="1" u="sng" smtClean="0">
                <a:solidFill>
                  <a:srgbClr val="002060"/>
                </a:solidFill>
                <a:latin typeface="Georgia" pitchFamily="18" charset="0"/>
              </a:rPr>
              <a:t>Non-Payment of Contributions, cont.</a:t>
            </a:r>
          </a:p>
        </p:txBody>
      </p:sp>
      <p:sp>
        <p:nvSpPr>
          <p:cNvPr id="18435" name="Content Placeholder 2"/>
          <p:cNvSpPr>
            <a:spLocks noGrp="1"/>
          </p:cNvSpPr>
          <p:nvPr>
            <p:ph idx="1"/>
          </p:nvPr>
        </p:nvSpPr>
        <p:spPr>
          <a:xfrm>
            <a:off x="914400" y="1600200"/>
            <a:ext cx="7315200" cy="5257800"/>
          </a:xfrm>
        </p:spPr>
        <p:txBody>
          <a:bodyPr/>
          <a:lstStyle/>
          <a:p>
            <a:pPr eaLnBrk="1" hangingPunct="1"/>
            <a:r>
              <a:rPr lang="en-US" sz="2400" smtClean="0">
                <a:solidFill>
                  <a:srgbClr val="002060"/>
                </a:solidFill>
              </a:rPr>
              <a:t>If after all attempts, no resolution is reached, the Postdoc will be terminated retroactively and a letter will be sent via US certificate of mailing explaining the termination (included with COBRA notice).</a:t>
            </a:r>
          </a:p>
          <a:p>
            <a:pPr eaLnBrk="1" hangingPunct="1">
              <a:buFont typeface="Arial" charset="0"/>
              <a:buNone/>
            </a:pPr>
            <a:endParaRPr lang="en-US" sz="2400" smtClean="0">
              <a:solidFill>
                <a:srgbClr val="002060"/>
              </a:solidFill>
            </a:endParaRPr>
          </a:p>
          <a:p>
            <a:pPr eaLnBrk="1" hangingPunct="1"/>
            <a:r>
              <a:rPr lang="en-US" sz="2400" u="sng" smtClean="0">
                <a:solidFill>
                  <a:srgbClr val="002060"/>
                </a:solidFill>
              </a:rPr>
              <a:t>Insurance carrier termination window</a:t>
            </a:r>
            <a:r>
              <a:rPr lang="en-US" sz="2400" smtClean="0">
                <a:solidFill>
                  <a:srgbClr val="002060"/>
                </a:solidFill>
              </a:rPr>
              <a:t>: </a:t>
            </a:r>
          </a:p>
          <a:p>
            <a:pPr eaLnBrk="1" hangingPunct="1">
              <a:buFont typeface="Arial" charset="0"/>
              <a:buNone/>
            </a:pPr>
            <a:r>
              <a:rPr lang="en-US" sz="2400" smtClean="0">
                <a:solidFill>
                  <a:srgbClr val="002060"/>
                </a:solidFill>
              </a:rPr>
              <a:t>	The insurance carriers will allow up to a 90-day retroactive termination of a Postdoc’s insurance. GPA will coordinate with UCOP to issue a credit/refund to the campus.</a:t>
            </a:r>
          </a:p>
        </p:txBody>
      </p:sp>
      <p:sp>
        <p:nvSpPr>
          <p:cNvPr id="4" name="Slide Number Placeholder 3"/>
          <p:cNvSpPr>
            <a:spLocks noGrp="1"/>
          </p:cNvSpPr>
          <p:nvPr>
            <p:ph type="sldNum" sz="quarter" idx="12"/>
          </p:nvPr>
        </p:nvSpPr>
        <p:spPr/>
        <p:txBody>
          <a:bodyPr/>
          <a:lstStyle/>
          <a:p>
            <a:pPr>
              <a:defRPr/>
            </a:pPr>
            <a:fld id="{1E75FD4F-B80E-4DED-AEB9-6894872958C3}"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90600" y="2362200"/>
            <a:ext cx="7315200" cy="1143000"/>
          </a:xfrm>
        </p:spPr>
        <p:txBody>
          <a:bodyPr/>
          <a:lstStyle/>
          <a:p>
            <a:pPr eaLnBrk="1" hangingPunct="1"/>
            <a:r>
              <a:rPr lang="en-US" b="1" dirty="0" smtClean="0">
                <a:solidFill>
                  <a:srgbClr val="002060"/>
                </a:solidFill>
                <a:latin typeface="Georgia" pitchFamily="18" charset="0"/>
              </a:rPr>
              <a:t>Website and Enrollment Information</a:t>
            </a:r>
          </a:p>
        </p:txBody>
      </p:sp>
      <p:sp>
        <p:nvSpPr>
          <p:cNvPr id="4" name="Slide Number Placeholder 3"/>
          <p:cNvSpPr>
            <a:spLocks noGrp="1"/>
          </p:cNvSpPr>
          <p:nvPr>
            <p:ph type="sldNum" sz="quarter" idx="12"/>
          </p:nvPr>
        </p:nvSpPr>
        <p:spPr/>
        <p:txBody>
          <a:bodyPr/>
          <a:lstStyle/>
          <a:p>
            <a:pPr>
              <a:defRPr/>
            </a:pPr>
            <a:fld id="{1E75FD4F-B80E-4DED-AEB9-6894872958C3}" type="slidenum">
              <a:rPr lang="en-US" smtClean="0"/>
              <a:pPr>
                <a:defRPr/>
              </a:pPr>
              <a:t>32</a:t>
            </a:fld>
            <a:endParaRPr lang="en-US" dirty="0"/>
          </a:p>
        </p:txBody>
      </p:sp>
    </p:spTree>
    <p:extLst>
      <p:ext uri="{BB962C8B-B14F-4D97-AF65-F5344CB8AC3E}">
        <p14:creationId xmlns:p14="http://schemas.microsoft.com/office/powerpoint/2010/main" val="48683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75FD4F-B80E-4DED-AEB9-6894872958C3}" type="slidenum">
              <a:rPr lang="en-US" smtClean="0"/>
              <a:pPr>
                <a:defRPr/>
              </a:pPr>
              <a:t>33</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85725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256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75FD4F-B80E-4DED-AEB9-6894872958C3}" type="slidenum">
              <a:rPr lang="en-US" smtClean="0"/>
              <a:pPr>
                <a:defRPr/>
              </a:pPr>
              <a:t>34</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85725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939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75FD4F-B80E-4DED-AEB9-6894872958C3}" type="slidenum">
              <a:rPr lang="en-US" smtClean="0"/>
              <a:pPr>
                <a:defRPr/>
              </a:pPr>
              <a:t>35</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0"/>
            <a:ext cx="847725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06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75FD4F-B80E-4DED-AEB9-6894872958C3}" type="slidenum">
              <a:rPr lang="en-US" smtClean="0"/>
              <a:pPr>
                <a:defRPr/>
              </a:pPr>
              <a:t>36</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
            <a:ext cx="8458200" cy="682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237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75FD4F-B80E-4DED-AEB9-6894872958C3}" type="slidenum">
              <a:rPr lang="en-US" smtClean="0"/>
              <a:pPr>
                <a:defRPr/>
              </a:pPr>
              <a:t>37</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192" y="0"/>
            <a:ext cx="8458200" cy="676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154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90600" y="2362200"/>
            <a:ext cx="7315200" cy="1143000"/>
          </a:xfrm>
        </p:spPr>
        <p:txBody>
          <a:bodyPr/>
          <a:lstStyle/>
          <a:p>
            <a:pPr eaLnBrk="1" hangingPunct="1"/>
            <a:r>
              <a:rPr lang="en-US" b="1" dirty="0" smtClean="0">
                <a:solidFill>
                  <a:srgbClr val="002060"/>
                </a:solidFill>
                <a:latin typeface="Georgia" pitchFamily="18" charset="0"/>
              </a:rPr>
              <a:t>New PSBP Reminders and Handouts</a:t>
            </a:r>
          </a:p>
        </p:txBody>
      </p:sp>
      <p:sp>
        <p:nvSpPr>
          <p:cNvPr id="4" name="Slide Number Placeholder 3"/>
          <p:cNvSpPr>
            <a:spLocks noGrp="1"/>
          </p:cNvSpPr>
          <p:nvPr>
            <p:ph type="sldNum" sz="quarter" idx="12"/>
          </p:nvPr>
        </p:nvSpPr>
        <p:spPr/>
        <p:txBody>
          <a:bodyPr/>
          <a:lstStyle/>
          <a:p>
            <a:pPr>
              <a:defRPr/>
            </a:pPr>
            <a:fld id="{1E75FD4F-B80E-4DED-AEB9-6894872958C3}" type="slidenum">
              <a:rPr lang="en-US" smtClean="0"/>
              <a:pPr>
                <a:defRPr/>
              </a:pPr>
              <a:t>38</a:t>
            </a:fld>
            <a:endParaRPr lang="en-US" dirty="0"/>
          </a:p>
        </p:txBody>
      </p:sp>
    </p:spTree>
    <p:extLst>
      <p:ext uri="{BB962C8B-B14F-4D97-AF65-F5344CB8AC3E}">
        <p14:creationId xmlns:p14="http://schemas.microsoft.com/office/powerpoint/2010/main" val="2475814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152400"/>
            <a:ext cx="8534400" cy="6629400"/>
          </a:xfrm>
        </p:spPr>
        <p:txBody>
          <a:bodyPr/>
          <a:lstStyle/>
          <a:p>
            <a:pPr eaLnBrk="1" hangingPunct="1">
              <a:buFont typeface="Arial" charset="0"/>
              <a:buNone/>
            </a:pPr>
            <a:r>
              <a:rPr lang="en-US" sz="2600" b="1" u="sng" dirty="0" smtClean="0">
                <a:solidFill>
                  <a:srgbClr val="002060"/>
                </a:solidFill>
              </a:rPr>
              <a:t>Pop-up Reminder</a:t>
            </a:r>
          </a:p>
          <a:p>
            <a:pPr marL="0" indent="0" eaLnBrk="1" hangingPunct="1">
              <a:buNone/>
            </a:pPr>
            <a:endParaRPr lang="en-US" sz="1400" dirty="0" smtClean="0">
              <a:solidFill>
                <a:srgbClr val="002060"/>
              </a:solidFill>
            </a:endParaRPr>
          </a:p>
          <a:p>
            <a:pPr marL="0" indent="0" eaLnBrk="1" hangingPunct="1">
              <a:buNone/>
            </a:pPr>
            <a:r>
              <a:rPr lang="en-US" sz="2000" dirty="0" smtClean="0">
                <a:solidFill>
                  <a:srgbClr val="002060"/>
                </a:solidFill>
              </a:rPr>
              <a:t>Please Note: You are not enrolled in benefits until this enrollment/change form is turned in to the appropriate campus administrator and entered into the payroll system.</a:t>
            </a:r>
            <a:endParaRPr lang="en-US" sz="2000" dirty="0">
              <a:solidFill>
                <a:srgbClr val="002060"/>
              </a:solidFill>
            </a:endParaRPr>
          </a:p>
          <a:p>
            <a:pPr marL="0" indent="0" eaLnBrk="1" hangingPunct="1">
              <a:buNone/>
            </a:pPr>
            <a:endParaRPr lang="en-US" sz="1400" dirty="0" smtClean="0">
              <a:solidFill>
                <a:srgbClr val="002060"/>
              </a:solidFill>
            </a:endParaRPr>
          </a:p>
          <a:p>
            <a:pPr eaLnBrk="1" hangingPunct="1">
              <a:buNone/>
            </a:pPr>
            <a:r>
              <a:rPr lang="en-US" sz="2600" b="1" u="sng" dirty="0" smtClean="0">
                <a:solidFill>
                  <a:srgbClr val="002060"/>
                </a:solidFill>
              </a:rPr>
              <a:t>Email </a:t>
            </a:r>
            <a:r>
              <a:rPr lang="en-US" sz="2600" b="1" u="sng" dirty="0">
                <a:solidFill>
                  <a:srgbClr val="002060"/>
                </a:solidFill>
              </a:rPr>
              <a:t>Reminder</a:t>
            </a:r>
          </a:p>
          <a:p>
            <a:pPr marL="0" indent="0" eaLnBrk="1" hangingPunct="1">
              <a:buNone/>
            </a:pPr>
            <a:r>
              <a:rPr lang="en-US" sz="2000" dirty="0" smtClean="0">
                <a:solidFill>
                  <a:srgbClr val="002060"/>
                </a:solidFill>
              </a:rPr>
              <a:t>Dear,</a:t>
            </a:r>
            <a:br>
              <a:rPr lang="en-US" sz="2000" dirty="0" smtClean="0">
                <a:solidFill>
                  <a:srgbClr val="002060"/>
                </a:solidFill>
              </a:rPr>
            </a:br>
            <a:r>
              <a:rPr lang="en-US" sz="2000" dirty="0" smtClean="0">
                <a:solidFill>
                  <a:srgbClr val="002060"/>
                </a:solidFill>
              </a:rPr>
              <a:t/>
            </a:r>
            <a:br>
              <a:rPr lang="en-US" sz="2000" dirty="0" smtClean="0">
                <a:solidFill>
                  <a:srgbClr val="002060"/>
                </a:solidFill>
              </a:rPr>
            </a:br>
            <a:r>
              <a:rPr lang="en-US" sz="2000" dirty="0" smtClean="0">
                <a:solidFill>
                  <a:srgbClr val="002060"/>
                </a:solidFill>
              </a:rPr>
              <a:t>Our records indicate that you completed a Postdoctoral Scholar Benefits Plan Enrollment/Change form recently. If you have not already done so, you must turn this form into the appropriate administrator on your campus. This form needs to be given to the administrator within 31 days of your start date; or, for plan changes, within 31 days of the date of the qualifying event.</a:t>
            </a:r>
          </a:p>
          <a:p>
            <a:pPr marL="0" indent="0" eaLnBrk="1" hangingPunct="1">
              <a:buNone/>
            </a:pPr>
            <a:endParaRPr lang="en-US" sz="2000" dirty="0">
              <a:solidFill>
                <a:srgbClr val="002060"/>
              </a:solidFill>
            </a:endParaRPr>
          </a:p>
          <a:p>
            <a:pPr marL="0" indent="0" eaLnBrk="1" hangingPunct="1">
              <a:buNone/>
            </a:pPr>
            <a:r>
              <a:rPr lang="en-US" sz="2000" dirty="0" smtClean="0">
                <a:solidFill>
                  <a:srgbClr val="002060"/>
                </a:solidFill>
              </a:rPr>
              <a:t>You are not enrolled in benefits until the enrollment/change form is turned in to the appropriate campus administrator and entered into the payroll system.</a:t>
            </a:r>
            <a:endParaRPr lang="en-US" sz="2000" dirty="0">
              <a:solidFill>
                <a:srgbClr val="002060"/>
              </a:solidFill>
            </a:endParaRPr>
          </a:p>
          <a:p>
            <a:pPr marL="0" indent="0" eaLnBrk="1" hangingPunct="1">
              <a:buNone/>
            </a:pPr>
            <a:endParaRPr lang="en-US" sz="2600" dirty="0" smtClean="0">
              <a:solidFill>
                <a:srgbClr val="002060"/>
              </a:solidFill>
            </a:endParaRPr>
          </a:p>
          <a:p>
            <a:pPr marL="0" indent="0" eaLnBrk="1" hangingPunct="1">
              <a:buNone/>
            </a:pPr>
            <a:r>
              <a:rPr lang="en-US" sz="2000" dirty="0" smtClean="0">
                <a:solidFill>
                  <a:srgbClr val="002060"/>
                </a:solidFill>
              </a:rPr>
              <a:t>Lisa Walters | Account Manager | Garnett-Powers &amp; Associates</a:t>
            </a:r>
          </a:p>
        </p:txBody>
      </p:sp>
      <p:sp>
        <p:nvSpPr>
          <p:cNvPr id="4" name="Slide Number Placeholder 3"/>
          <p:cNvSpPr>
            <a:spLocks noGrp="1"/>
          </p:cNvSpPr>
          <p:nvPr>
            <p:ph type="sldNum" sz="quarter" idx="12"/>
          </p:nvPr>
        </p:nvSpPr>
        <p:spPr/>
        <p:txBody>
          <a:bodyPr/>
          <a:lstStyle/>
          <a:p>
            <a:pPr>
              <a:defRPr/>
            </a:pPr>
            <a:fld id="{B16CA9F5-5C65-4867-B3B5-45B62458C0BE}"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72889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Monetary Settlement</a:t>
            </a:r>
            <a:endParaRPr lang="en-US" dirty="0">
              <a:solidFill>
                <a:srgbClr val="002060"/>
              </a:solidFill>
            </a:endParaRPr>
          </a:p>
        </p:txBody>
      </p:sp>
      <p:sp useBgFill="1">
        <p:nvSpPr>
          <p:cNvPr id="3" name="Content Placeholder 2"/>
          <p:cNvSpPr>
            <a:spLocks noGrp="1"/>
          </p:cNvSpPr>
          <p:nvPr>
            <p:ph idx="1"/>
          </p:nvPr>
        </p:nvSpPr>
        <p:spPr>
          <a:xfrm>
            <a:off x="609600" y="1219200"/>
            <a:ext cx="8229600" cy="4525963"/>
          </a:xfrm>
        </p:spPr>
        <p:txBody>
          <a:bodyPr>
            <a:normAutofit/>
          </a:bodyPr>
          <a:lstStyle/>
          <a:p>
            <a:pPr lvl="1">
              <a:buFont typeface="Wingdings" pitchFamily="2" charset="2"/>
              <a:buChar char="§"/>
            </a:pPr>
            <a:endParaRPr lang="en-US" sz="2400" dirty="0" smtClean="0"/>
          </a:p>
          <a:p>
            <a:pPr lvl="1">
              <a:buFont typeface="Wingdings" pitchFamily="2" charset="2"/>
              <a:buChar char="§"/>
            </a:pPr>
            <a:r>
              <a:rPr lang="en-US" sz="2400" dirty="0" smtClean="0">
                <a:solidFill>
                  <a:srgbClr val="002060"/>
                </a:solidFill>
              </a:rPr>
              <a:t>Postdocs who paid part or all of UC share</a:t>
            </a:r>
          </a:p>
          <a:p>
            <a:pPr lvl="2">
              <a:buNone/>
            </a:pPr>
            <a:r>
              <a:rPr lang="en-US" sz="2000" dirty="0" smtClean="0">
                <a:solidFill>
                  <a:srgbClr val="002060"/>
                </a:solidFill>
              </a:rPr>
              <a:t>- Will receive .50 cents on the $1.00 </a:t>
            </a:r>
            <a:r>
              <a:rPr lang="en-US" sz="2000" i="1" dirty="0" smtClean="0">
                <a:solidFill>
                  <a:srgbClr val="002060"/>
                </a:solidFill>
              </a:rPr>
              <a:t>(half of what was claimed)</a:t>
            </a:r>
          </a:p>
          <a:p>
            <a:pPr lvl="1">
              <a:buFont typeface="Wingdings" pitchFamily="2" charset="2"/>
              <a:buChar char="§"/>
            </a:pPr>
            <a:r>
              <a:rPr lang="en-US" sz="2400" dirty="0" smtClean="0">
                <a:solidFill>
                  <a:srgbClr val="002060"/>
                </a:solidFill>
              </a:rPr>
              <a:t>Postdocs who opted out</a:t>
            </a:r>
          </a:p>
          <a:p>
            <a:pPr lvl="1">
              <a:buNone/>
            </a:pPr>
            <a:r>
              <a:rPr lang="en-US" sz="2400" dirty="0" smtClean="0">
                <a:solidFill>
                  <a:srgbClr val="002060"/>
                </a:solidFill>
              </a:rPr>
              <a:t>	  - </a:t>
            </a:r>
            <a:r>
              <a:rPr lang="en-US" sz="2000" dirty="0" smtClean="0">
                <a:solidFill>
                  <a:srgbClr val="002060"/>
                </a:solidFill>
              </a:rPr>
              <a:t>Will receive .50 cents on the $1.00 </a:t>
            </a:r>
            <a:r>
              <a:rPr lang="en-US" sz="2000" i="1" dirty="0" smtClean="0">
                <a:solidFill>
                  <a:srgbClr val="002060"/>
                </a:solidFill>
              </a:rPr>
              <a:t>(half of what was claimed)</a:t>
            </a:r>
            <a:endParaRPr lang="en-US" sz="2400" i="1" dirty="0" smtClean="0">
              <a:solidFill>
                <a:srgbClr val="002060"/>
              </a:solidFill>
            </a:endParaRPr>
          </a:p>
          <a:p>
            <a:pPr lvl="1">
              <a:buFont typeface="Wingdings" pitchFamily="2" charset="2"/>
              <a:buChar char="§"/>
            </a:pPr>
            <a:r>
              <a:rPr lang="en-US" sz="2400" dirty="0" smtClean="0">
                <a:solidFill>
                  <a:srgbClr val="002060"/>
                </a:solidFill>
              </a:rPr>
              <a:t>Fellows who had benefits paid out of the Institutional Allowance</a:t>
            </a:r>
            <a:endParaRPr lang="en-US" sz="2400" i="1" dirty="0" smtClean="0">
              <a:solidFill>
                <a:srgbClr val="002060"/>
              </a:solidFill>
            </a:endParaRPr>
          </a:p>
          <a:p>
            <a:pPr lvl="2">
              <a:buNone/>
            </a:pPr>
            <a:r>
              <a:rPr lang="en-US" sz="2000" dirty="0" smtClean="0">
                <a:solidFill>
                  <a:srgbClr val="002060"/>
                </a:solidFill>
              </a:rPr>
              <a:t>-  No change from current practice </a:t>
            </a:r>
            <a:r>
              <a:rPr lang="en-US" sz="2000" i="1" dirty="0" smtClean="0">
                <a:solidFill>
                  <a:srgbClr val="002060"/>
                </a:solidFill>
              </a:rPr>
              <a:t>(none of what was claimed)</a:t>
            </a:r>
            <a:endParaRPr lang="en-US" sz="2000" dirty="0" smtClean="0">
              <a:solidFill>
                <a:srgbClr val="002060"/>
              </a:solidFill>
            </a:endParaRPr>
          </a:p>
        </p:txBody>
      </p:sp>
      <p:sp>
        <p:nvSpPr>
          <p:cNvPr id="10" name="Rounded Rectangle 9"/>
          <p:cNvSpPr/>
          <p:nvPr/>
        </p:nvSpPr>
        <p:spPr>
          <a:xfrm>
            <a:off x="609600" y="5029200"/>
            <a:ext cx="7848600" cy="1066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 y="5181600"/>
            <a:ext cx="7772400" cy="984885"/>
          </a:xfrm>
          <a:prstGeom prst="rect">
            <a:avLst/>
          </a:prstGeom>
          <a:noFill/>
        </p:spPr>
        <p:txBody>
          <a:bodyPr wrap="square" rtlCol="0">
            <a:spAutoFit/>
          </a:bodyPr>
          <a:lstStyle/>
          <a:p>
            <a:r>
              <a:rPr lang="en-US" sz="2000" u="sng" dirty="0" smtClean="0">
                <a:solidFill>
                  <a:srgbClr val="002060"/>
                </a:solidFill>
              </a:rPr>
              <a:t>Tax Consequences</a:t>
            </a:r>
            <a:r>
              <a:rPr lang="en-US" sz="2000" dirty="0" smtClean="0">
                <a:solidFill>
                  <a:srgbClr val="002060"/>
                </a:solidFill>
              </a:rPr>
              <a:t>: settlement earnings may be subject to imputed income as well as federal and state withholding tax.</a:t>
            </a:r>
          </a:p>
          <a:p>
            <a:endParaRPr lang="en-US"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2060"/>
                </a:solidFill>
              </a:rPr>
              <a:t>Contact Information</a:t>
            </a:r>
            <a:endParaRPr lang="en-US" dirty="0">
              <a:solidFill>
                <a:srgbClr val="002060"/>
              </a:solidFill>
            </a:endParaRPr>
          </a:p>
        </p:txBody>
      </p:sp>
      <p:sp>
        <p:nvSpPr>
          <p:cNvPr id="4" name="Slide Number Placeholder 3"/>
          <p:cNvSpPr>
            <a:spLocks noGrp="1"/>
          </p:cNvSpPr>
          <p:nvPr>
            <p:ph type="sldNum" sz="quarter" idx="12"/>
          </p:nvPr>
        </p:nvSpPr>
        <p:spPr/>
        <p:txBody>
          <a:bodyPr/>
          <a:lstStyle/>
          <a:p>
            <a:pPr>
              <a:defRPr/>
            </a:pPr>
            <a:fld id="{CA9856C5-9F6D-4C66-A7A6-41B5E3673B65}" type="slidenum">
              <a:rPr lang="en-US" smtClean="0"/>
              <a:pPr>
                <a:defRPr/>
              </a:pPr>
              <a:t>40</a:t>
            </a:fld>
            <a:endParaRPr lang="en-US"/>
          </a:p>
        </p:txBody>
      </p:sp>
      <p:sp>
        <p:nvSpPr>
          <p:cNvPr id="5" name="TextBox 4"/>
          <p:cNvSpPr txBox="1"/>
          <p:nvPr/>
        </p:nvSpPr>
        <p:spPr>
          <a:xfrm>
            <a:off x="2286000" y="1371600"/>
            <a:ext cx="3276600" cy="1200329"/>
          </a:xfrm>
          <a:prstGeom prst="rect">
            <a:avLst/>
          </a:prstGeom>
          <a:noFill/>
        </p:spPr>
        <p:txBody>
          <a:bodyPr wrap="square" rtlCol="0">
            <a:spAutoFit/>
          </a:bodyPr>
          <a:lstStyle/>
          <a:p>
            <a:r>
              <a:rPr lang="en-US" dirty="0" smtClean="0"/>
              <a:t>Nadine Fishel</a:t>
            </a:r>
          </a:p>
          <a:p>
            <a:r>
              <a:rPr lang="en-US" dirty="0" smtClean="0"/>
              <a:t>UCOP – Labor Relations</a:t>
            </a:r>
          </a:p>
          <a:p>
            <a:r>
              <a:rPr lang="en-US" dirty="0" smtClean="0">
                <a:hlinkClick r:id="rId2"/>
              </a:rPr>
              <a:t>Nadine.fishel@ucop.edu</a:t>
            </a:r>
            <a:endParaRPr lang="en-US" dirty="0" smtClean="0"/>
          </a:p>
          <a:p>
            <a:r>
              <a:rPr lang="en-US" dirty="0" smtClean="0"/>
              <a:t>(510) 987-0434</a:t>
            </a:r>
            <a:endParaRPr lang="en-US" dirty="0"/>
          </a:p>
        </p:txBody>
      </p:sp>
      <p:sp>
        <p:nvSpPr>
          <p:cNvPr id="6" name="TextBox 5"/>
          <p:cNvSpPr txBox="1"/>
          <p:nvPr/>
        </p:nvSpPr>
        <p:spPr>
          <a:xfrm>
            <a:off x="2286000" y="2895600"/>
            <a:ext cx="2971800" cy="1200329"/>
          </a:xfrm>
          <a:prstGeom prst="rect">
            <a:avLst/>
          </a:prstGeom>
          <a:noFill/>
        </p:spPr>
        <p:txBody>
          <a:bodyPr wrap="square" rtlCol="0">
            <a:spAutoFit/>
          </a:bodyPr>
          <a:lstStyle/>
          <a:p>
            <a:r>
              <a:rPr lang="en-US" dirty="0" smtClean="0"/>
              <a:t>Jeff Ho</a:t>
            </a:r>
          </a:p>
          <a:p>
            <a:r>
              <a:rPr lang="en-US" dirty="0" smtClean="0"/>
              <a:t>UCOP – Benefits</a:t>
            </a:r>
          </a:p>
          <a:p>
            <a:r>
              <a:rPr lang="en-US" dirty="0" smtClean="0">
                <a:hlinkClick r:id="rId3"/>
              </a:rPr>
              <a:t>Jeffrey.Ho@ucop.edu</a:t>
            </a:r>
            <a:endParaRPr lang="en-US" dirty="0" smtClean="0"/>
          </a:p>
          <a:p>
            <a:r>
              <a:rPr lang="en-US" dirty="0" smtClean="0"/>
              <a:t>(510) 987-9813</a:t>
            </a:r>
            <a:endParaRPr lang="en-US" dirty="0"/>
          </a:p>
        </p:txBody>
      </p:sp>
      <p:sp>
        <p:nvSpPr>
          <p:cNvPr id="7" name="TextBox 6"/>
          <p:cNvSpPr txBox="1"/>
          <p:nvPr/>
        </p:nvSpPr>
        <p:spPr>
          <a:xfrm>
            <a:off x="2286000" y="4572000"/>
            <a:ext cx="4038600" cy="1754326"/>
          </a:xfrm>
          <a:prstGeom prst="rect">
            <a:avLst/>
          </a:prstGeom>
          <a:noFill/>
        </p:spPr>
        <p:txBody>
          <a:bodyPr wrap="square" rtlCol="0">
            <a:spAutoFit/>
          </a:bodyPr>
          <a:lstStyle/>
          <a:p>
            <a:r>
              <a:rPr lang="en-US" dirty="0" smtClean="0"/>
              <a:t>Steve Johnson</a:t>
            </a:r>
          </a:p>
          <a:p>
            <a:r>
              <a:rPr lang="en-US" dirty="0" smtClean="0"/>
              <a:t>Garnett-Powers – University Services</a:t>
            </a:r>
          </a:p>
          <a:p>
            <a:r>
              <a:rPr lang="en-US" dirty="0" smtClean="0">
                <a:hlinkClick r:id="rId4"/>
              </a:rPr>
              <a:t>stevejohnson@garnett-powers.com</a:t>
            </a:r>
            <a:endParaRPr lang="en-US" dirty="0" smtClean="0"/>
          </a:p>
          <a:p>
            <a:r>
              <a:rPr lang="en-US" dirty="0" smtClean="0"/>
              <a:t>(949) 583-2925 #403</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Non-Monetary Settlement</a:t>
            </a:r>
            <a:endParaRPr lang="en-US" dirty="0">
              <a:solidFill>
                <a:srgbClr val="002060"/>
              </a:solidFill>
            </a:endParaRPr>
          </a:p>
        </p:txBody>
      </p:sp>
      <p:sp>
        <p:nvSpPr>
          <p:cNvPr id="3" name="Content Placeholder 2"/>
          <p:cNvSpPr>
            <a:spLocks noGrp="1"/>
          </p:cNvSpPr>
          <p:nvPr>
            <p:ph idx="1"/>
          </p:nvPr>
        </p:nvSpPr>
        <p:spPr/>
        <p:txBody>
          <a:bodyPr>
            <a:normAutofit fontScale="92500"/>
          </a:bodyPr>
          <a:lstStyle/>
          <a:p>
            <a:r>
              <a:rPr lang="en-US" sz="2400" dirty="0">
                <a:solidFill>
                  <a:srgbClr val="002060"/>
                </a:solidFill>
              </a:rPr>
              <a:t>A</a:t>
            </a:r>
            <a:r>
              <a:rPr lang="en-US" sz="2400" dirty="0" smtClean="0">
                <a:solidFill>
                  <a:srgbClr val="002060"/>
                </a:solidFill>
              </a:rPr>
              <a:t>greed Upon language for appointment letters</a:t>
            </a:r>
          </a:p>
          <a:p>
            <a:r>
              <a:rPr lang="en-US" sz="2400" dirty="0" smtClean="0">
                <a:solidFill>
                  <a:srgbClr val="002060"/>
                </a:solidFill>
              </a:rPr>
              <a:t>Consistent and accurate benefits information for Postdocs:</a:t>
            </a:r>
          </a:p>
          <a:p>
            <a:pPr lvl="1"/>
            <a:r>
              <a:rPr lang="en-US" sz="2000" dirty="0" smtClean="0">
                <a:solidFill>
                  <a:srgbClr val="002060"/>
                </a:solidFill>
              </a:rPr>
              <a:t>Offer letters</a:t>
            </a:r>
          </a:p>
          <a:p>
            <a:pPr lvl="1"/>
            <a:r>
              <a:rPr lang="en-US" sz="2000" dirty="0" smtClean="0">
                <a:solidFill>
                  <a:srgbClr val="002060"/>
                </a:solidFill>
              </a:rPr>
              <a:t>Appointment letters</a:t>
            </a:r>
          </a:p>
          <a:p>
            <a:pPr lvl="1"/>
            <a:r>
              <a:rPr lang="en-US" sz="2000" dirty="0" smtClean="0">
                <a:solidFill>
                  <a:srgbClr val="002060"/>
                </a:solidFill>
              </a:rPr>
              <a:t>Websites (campus-wide or departmental)</a:t>
            </a:r>
            <a:endParaRPr lang="en-US" sz="2400" dirty="0" smtClean="0">
              <a:solidFill>
                <a:srgbClr val="002060"/>
              </a:solidFill>
            </a:endParaRPr>
          </a:p>
          <a:p>
            <a:r>
              <a:rPr lang="en-US" sz="2400" dirty="0" smtClean="0">
                <a:solidFill>
                  <a:srgbClr val="002060"/>
                </a:solidFill>
              </a:rPr>
              <a:t>Use of Appendix A – 2014 Benefits Chart and Costs</a:t>
            </a:r>
          </a:p>
          <a:p>
            <a:pPr lvl="1"/>
            <a:r>
              <a:rPr lang="en-US" sz="2000" dirty="0" smtClean="0">
                <a:solidFill>
                  <a:srgbClr val="002060"/>
                </a:solidFill>
              </a:rPr>
              <a:t>Appointment letters</a:t>
            </a:r>
          </a:p>
          <a:p>
            <a:pPr lvl="1"/>
            <a:r>
              <a:rPr lang="en-US" sz="2000" dirty="0" smtClean="0">
                <a:solidFill>
                  <a:srgbClr val="002060"/>
                </a:solidFill>
              </a:rPr>
              <a:t>Initial hire paperwork</a:t>
            </a:r>
          </a:p>
          <a:p>
            <a:r>
              <a:rPr lang="en-US" sz="2400" dirty="0" smtClean="0">
                <a:solidFill>
                  <a:srgbClr val="002060"/>
                </a:solidFill>
              </a:rPr>
              <a:t>Consequences of UC providing misinformation</a:t>
            </a:r>
          </a:p>
          <a:p>
            <a:pPr lvl="1"/>
            <a:r>
              <a:rPr lang="en-US" sz="2000" dirty="0" smtClean="0">
                <a:solidFill>
                  <a:srgbClr val="002060"/>
                </a:solidFill>
              </a:rPr>
              <a:t>UC will seek to enroll the Postdoc and/or dependents late </a:t>
            </a:r>
            <a:r>
              <a:rPr lang="en-US" sz="2000" b="1" dirty="0" smtClean="0">
                <a:solidFill>
                  <a:srgbClr val="FF0000"/>
                </a:solidFill>
              </a:rPr>
              <a:t>IF</a:t>
            </a:r>
            <a:r>
              <a:rPr lang="en-US" sz="2000" dirty="0" smtClean="0">
                <a:solidFill>
                  <a:srgbClr val="002060"/>
                </a:solidFill>
              </a:rPr>
              <a:t>:</a:t>
            </a:r>
          </a:p>
          <a:p>
            <a:pPr lvl="2"/>
            <a:r>
              <a:rPr lang="en-US" sz="1600" dirty="0" smtClean="0">
                <a:solidFill>
                  <a:srgbClr val="002060"/>
                </a:solidFill>
              </a:rPr>
              <a:t>The Postdoc never received a form explaining the consequences of the decision not to enroll</a:t>
            </a:r>
          </a:p>
          <a:p>
            <a:pPr lvl="2"/>
            <a:r>
              <a:rPr lang="en-US" sz="1600" dirty="0" smtClean="0">
                <a:solidFill>
                  <a:srgbClr val="002060"/>
                </a:solidFill>
              </a:rPr>
              <a:t>The signed form exists but cannot be produced as evidence of the informed decision.</a:t>
            </a:r>
          </a:p>
          <a:p>
            <a:pPr lvl="1"/>
            <a:endParaRPr lang="en-US" sz="2000" dirty="0" smtClean="0"/>
          </a:p>
          <a:p>
            <a:pPr lvl="1">
              <a:buNone/>
            </a:pP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Importance of Notification</a:t>
            </a:r>
            <a:endParaRPr lang="en-US" dirty="0">
              <a:solidFill>
                <a:srgbClr val="002060"/>
              </a:solidFill>
            </a:endParaRPr>
          </a:p>
        </p:txBody>
      </p:sp>
      <p:sp>
        <p:nvSpPr>
          <p:cNvPr id="4" name="Rectangle 3"/>
          <p:cNvSpPr/>
          <p:nvPr/>
        </p:nvSpPr>
        <p:spPr>
          <a:xfrm>
            <a:off x="762000" y="2438400"/>
            <a:ext cx="7924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r>
              <a:rPr lang="en-US" dirty="0" smtClean="0">
                <a:solidFill>
                  <a:srgbClr val="002060"/>
                </a:solidFill>
              </a:rPr>
              <a:t>Postdocs must make a decision about enrolling in benefits the first 31 days of employment.</a:t>
            </a:r>
          </a:p>
          <a:p>
            <a:r>
              <a:rPr lang="en-US" dirty="0" smtClean="0">
                <a:solidFill>
                  <a:srgbClr val="FFFF00"/>
                </a:solidFill>
              </a:rPr>
              <a:t>If the Postdoc fails to sign up, the University must have the Postdoc sign the </a:t>
            </a:r>
            <a:r>
              <a:rPr lang="en-US" b="1" dirty="0" smtClean="0">
                <a:solidFill>
                  <a:srgbClr val="FF0000"/>
                </a:solidFill>
              </a:rPr>
              <a:t>OPT OUT</a:t>
            </a:r>
            <a:r>
              <a:rPr lang="en-US" dirty="0" smtClean="0">
                <a:solidFill>
                  <a:srgbClr val="FF0000"/>
                </a:solidFill>
              </a:rPr>
              <a:t> </a:t>
            </a:r>
            <a:r>
              <a:rPr lang="en-US" dirty="0" smtClean="0">
                <a:solidFill>
                  <a:srgbClr val="FFFF00"/>
                </a:solidFill>
              </a:rPr>
              <a:t>portion of the form and keep it on file.</a:t>
            </a:r>
          </a:p>
          <a:p>
            <a:r>
              <a:rPr lang="en-US" dirty="0" smtClean="0">
                <a:solidFill>
                  <a:srgbClr val="002060"/>
                </a:solidFill>
              </a:rPr>
              <a:t>If the Postdoc is informed and does not sign up, then s/he subsequently wants to do so, there is a 90 day waiting period for medical plan coverage.</a:t>
            </a:r>
          </a:p>
          <a:p>
            <a:r>
              <a:rPr lang="en-US" dirty="0" smtClean="0">
                <a:solidFill>
                  <a:srgbClr val="002060"/>
                </a:solidFill>
              </a:rPr>
              <a:t>Postdocs may also enroll during Open Enrollment in the Fall, with coverage beginning the following January.</a:t>
            </a: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Benefits Process</a:t>
            </a:r>
            <a:endParaRPr lang="en-US" dirty="0">
              <a:solidFill>
                <a:srgbClr val="002060"/>
              </a:solidFill>
            </a:endParaRPr>
          </a:p>
        </p:txBody>
      </p:sp>
      <p:sp>
        <p:nvSpPr>
          <p:cNvPr id="4" name="Rectangle 3"/>
          <p:cNvSpPr/>
          <p:nvPr/>
        </p:nvSpPr>
        <p:spPr>
          <a:xfrm>
            <a:off x="381000" y="15240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1600200"/>
            <a:ext cx="1524000" cy="646331"/>
          </a:xfrm>
          <a:prstGeom prst="rect">
            <a:avLst/>
          </a:prstGeom>
          <a:noFill/>
        </p:spPr>
        <p:txBody>
          <a:bodyPr wrap="square" rtlCol="0">
            <a:spAutoFit/>
          </a:bodyPr>
          <a:lstStyle/>
          <a:p>
            <a:r>
              <a:rPr lang="en-US" dirty="0" smtClean="0">
                <a:solidFill>
                  <a:schemeClr val="bg1"/>
                </a:solidFill>
              </a:rPr>
              <a:t>Postdoc gets offer from UC</a:t>
            </a:r>
            <a:endParaRPr lang="en-US" dirty="0">
              <a:solidFill>
                <a:schemeClr val="bg1"/>
              </a:solidFill>
            </a:endParaRPr>
          </a:p>
        </p:txBody>
      </p:sp>
      <p:cxnSp>
        <p:nvCxnSpPr>
          <p:cNvPr id="8" name="Elbow Connector 7"/>
          <p:cNvCxnSpPr>
            <a:stCxn id="4" idx="3"/>
          </p:cNvCxnSpPr>
          <p:nvPr/>
        </p:nvCxnSpPr>
        <p:spPr>
          <a:xfrm>
            <a:off x="2133600" y="1981200"/>
            <a:ext cx="6858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743200" y="1905000"/>
            <a:ext cx="2209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95600" y="2209800"/>
            <a:ext cx="1981200" cy="646331"/>
          </a:xfrm>
          <a:prstGeom prst="rect">
            <a:avLst/>
          </a:prstGeom>
          <a:noFill/>
        </p:spPr>
        <p:txBody>
          <a:bodyPr wrap="square" rtlCol="0">
            <a:spAutoFit/>
          </a:bodyPr>
          <a:lstStyle/>
          <a:p>
            <a:r>
              <a:rPr lang="en-US" dirty="0" smtClean="0">
                <a:solidFill>
                  <a:srgbClr val="FF0000"/>
                </a:solidFill>
              </a:rPr>
              <a:t>Direct to Garnett Powers website</a:t>
            </a:r>
            <a:endParaRPr lang="en-US" dirty="0">
              <a:solidFill>
                <a:srgbClr val="FF0000"/>
              </a:solidFill>
            </a:endParaRPr>
          </a:p>
        </p:txBody>
      </p:sp>
      <p:cxnSp>
        <p:nvCxnSpPr>
          <p:cNvPr id="12" name="Elbow Connector 11"/>
          <p:cNvCxnSpPr>
            <a:stCxn id="9" idx="6"/>
          </p:cNvCxnSpPr>
          <p:nvPr/>
        </p:nvCxnSpPr>
        <p:spPr>
          <a:xfrm flipV="1">
            <a:off x="4953000" y="2133600"/>
            <a:ext cx="762000" cy="4191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15000" y="1524000"/>
            <a:ext cx="2514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5867400" y="1600200"/>
            <a:ext cx="2362200" cy="2031325"/>
          </a:xfrm>
          <a:prstGeom prst="rect">
            <a:avLst/>
          </a:prstGeom>
          <a:noFill/>
        </p:spPr>
        <p:txBody>
          <a:bodyPr wrap="square" rtlCol="0">
            <a:spAutoFit/>
          </a:bodyPr>
          <a:lstStyle/>
          <a:p>
            <a:r>
              <a:rPr lang="en-US" dirty="0" smtClean="0">
                <a:solidFill>
                  <a:schemeClr val="bg1"/>
                </a:solidFill>
              </a:rPr>
              <a:t>Appointment Letter</a:t>
            </a:r>
          </a:p>
          <a:p>
            <a:r>
              <a:rPr lang="en-US" dirty="0" smtClean="0">
                <a:solidFill>
                  <a:schemeClr val="bg1"/>
                </a:solidFill>
              </a:rPr>
              <a:t>Contains benefits language specific to Paid Directs or Fellows and a copy of 2014 Appendix A.</a:t>
            </a:r>
          </a:p>
          <a:p>
            <a:endParaRPr lang="en-US" dirty="0"/>
          </a:p>
        </p:txBody>
      </p:sp>
      <p:sp>
        <p:nvSpPr>
          <p:cNvPr id="16" name="Rounded Rectangle 15"/>
          <p:cNvSpPr/>
          <p:nvPr/>
        </p:nvSpPr>
        <p:spPr>
          <a:xfrm>
            <a:off x="304800" y="4495800"/>
            <a:ext cx="2514600" cy="17526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1000" y="4495800"/>
            <a:ext cx="2438400" cy="2031325"/>
          </a:xfrm>
          <a:prstGeom prst="rect">
            <a:avLst/>
          </a:prstGeom>
          <a:noFill/>
        </p:spPr>
        <p:txBody>
          <a:bodyPr wrap="square" rtlCol="0">
            <a:spAutoFit/>
          </a:bodyPr>
          <a:lstStyle/>
          <a:p>
            <a:r>
              <a:rPr lang="en-US" u="sng" dirty="0" smtClean="0">
                <a:solidFill>
                  <a:schemeClr val="bg1"/>
                </a:solidFill>
              </a:rPr>
              <a:t>Initial Hiring Paperwork</a:t>
            </a:r>
          </a:p>
          <a:p>
            <a:r>
              <a:rPr lang="en-US" dirty="0" smtClean="0">
                <a:solidFill>
                  <a:schemeClr val="bg1"/>
                </a:solidFill>
              </a:rPr>
              <a:t>Include Appendix  A</a:t>
            </a:r>
          </a:p>
          <a:p>
            <a:r>
              <a:rPr lang="en-US" dirty="0" smtClean="0">
                <a:solidFill>
                  <a:schemeClr val="bg1"/>
                </a:solidFill>
              </a:rPr>
              <a:t>Enrollment Form explaining options</a:t>
            </a:r>
          </a:p>
          <a:p>
            <a:r>
              <a:rPr lang="en-US" dirty="0" smtClean="0">
                <a:solidFill>
                  <a:schemeClr val="bg1"/>
                </a:solidFill>
              </a:rPr>
              <a:t>31 day for PIE</a:t>
            </a:r>
          </a:p>
          <a:p>
            <a:endParaRPr lang="en-US" dirty="0" smtClean="0">
              <a:solidFill>
                <a:schemeClr val="bg1"/>
              </a:solidFill>
            </a:endParaRPr>
          </a:p>
          <a:p>
            <a:endParaRPr lang="en-US" dirty="0">
              <a:solidFill>
                <a:schemeClr val="bg1"/>
              </a:solidFill>
            </a:endParaRPr>
          </a:p>
        </p:txBody>
      </p:sp>
      <p:cxnSp>
        <p:nvCxnSpPr>
          <p:cNvPr id="19" name="Straight Arrow Connector 18"/>
          <p:cNvCxnSpPr/>
          <p:nvPr/>
        </p:nvCxnSpPr>
        <p:spPr>
          <a:xfrm flipV="1">
            <a:off x="2819400" y="4343400"/>
            <a:ext cx="838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657600" y="3962400"/>
            <a:ext cx="16764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10000" y="4114800"/>
            <a:ext cx="1600200" cy="584775"/>
          </a:xfrm>
          <a:prstGeom prst="rect">
            <a:avLst/>
          </a:prstGeom>
          <a:noFill/>
        </p:spPr>
        <p:txBody>
          <a:bodyPr wrap="square" rtlCol="0">
            <a:spAutoFit/>
          </a:bodyPr>
          <a:lstStyle/>
          <a:p>
            <a:r>
              <a:rPr lang="en-US" sz="1600" dirty="0" smtClean="0">
                <a:solidFill>
                  <a:schemeClr val="bg1"/>
                </a:solidFill>
              </a:rPr>
              <a:t>Postdoc signs up for benefits</a:t>
            </a:r>
            <a:endParaRPr lang="en-US" sz="1600" dirty="0">
              <a:solidFill>
                <a:schemeClr val="bg1"/>
              </a:solidFill>
            </a:endParaRPr>
          </a:p>
        </p:txBody>
      </p:sp>
      <p:cxnSp>
        <p:nvCxnSpPr>
          <p:cNvPr id="23" name="Straight Arrow Connector 22"/>
          <p:cNvCxnSpPr/>
          <p:nvPr/>
        </p:nvCxnSpPr>
        <p:spPr>
          <a:xfrm>
            <a:off x="2819400" y="51054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276600" y="5257800"/>
            <a:ext cx="2514600" cy="1066800"/>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6" name="TextBox 25"/>
          <p:cNvSpPr txBox="1"/>
          <p:nvPr/>
        </p:nvSpPr>
        <p:spPr>
          <a:xfrm>
            <a:off x="3581400" y="5410200"/>
            <a:ext cx="2057400" cy="738664"/>
          </a:xfrm>
          <a:prstGeom prst="rect">
            <a:avLst/>
          </a:prstGeom>
          <a:noFill/>
        </p:spPr>
        <p:txBody>
          <a:bodyPr wrap="square" rtlCol="0">
            <a:spAutoFit/>
          </a:bodyPr>
          <a:lstStyle/>
          <a:p>
            <a:r>
              <a:rPr lang="en-US" sz="1400" b="1" dirty="0" smtClean="0">
                <a:solidFill>
                  <a:srgbClr val="FF0000"/>
                </a:solidFill>
              </a:rPr>
              <a:t>Postdoc  fills out OPT OUT portion of  enrollment form</a:t>
            </a:r>
            <a:endParaRPr lang="en-US" sz="1400" b="1" dirty="0">
              <a:solidFill>
                <a:srgbClr val="FF0000"/>
              </a:solidFill>
            </a:endParaRPr>
          </a:p>
        </p:txBody>
      </p:sp>
      <p:cxnSp>
        <p:nvCxnSpPr>
          <p:cNvPr id="28" name="Elbow Connector 27"/>
          <p:cNvCxnSpPr>
            <a:stCxn id="20" idx="6"/>
          </p:cNvCxnSpPr>
          <p:nvPr/>
        </p:nvCxnSpPr>
        <p:spPr>
          <a:xfrm>
            <a:off x="5334000" y="4495800"/>
            <a:ext cx="1600200" cy="774412"/>
          </a:xfrm>
          <a:prstGeom prst="bentConnector3">
            <a:avLst>
              <a:gd name="adj1" fmla="val 5457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5715000" y="5257800"/>
            <a:ext cx="9906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a:xfrm>
            <a:off x="6400800" y="3962400"/>
            <a:ext cx="1905000" cy="1905000"/>
          </a:xfrm>
          <a:prstGeom prst="triangle">
            <a:avLst>
              <a:gd name="adj" fmla="val 50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858000" y="4876800"/>
            <a:ext cx="1371600" cy="923330"/>
          </a:xfrm>
          <a:prstGeom prst="rect">
            <a:avLst/>
          </a:prstGeom>
          <a:noFill/>
        </p:spPr>
        <p:txBody>
          <a:bodyPr wrap="square" rtlCol="0">
            <a:spAutoFit/>
          </a:bodyPr>
          <a:lstStyle/>
          <a:p>
            <a:r>
              <a:rPr lang="en-US" dirty="0" smtClean="0">
                <a:solidFill>
                  <a:srgbClr val="FFFF00"/>
                </a:solidFill>
              </a:rPr>
              <a:t>Properly informed Postdoc</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Appointment Letters</a:t>
            </a:r>
            <a:endParaRPr lang="en-US" dirty="0">
              <a:solidFill>
                <a:srgbClr val="002060"/>
              </a:solidFill>
            </a:endParaRPr>
          </a:p>
        </p:txBody>
      </p:sp>
      <p:sp>
        <p:nvSpPr>
          <p:cNvPr id="3" name="Content Placeholder 2"/>
          <p:cNvSpPr>
            <a:spLocks noGrp="1"/>
          </p:cNvSpPr>
          <p:nvPr>
            <p:ph idx="1"/>
          </p:nvPr>
        </p:nvSpPr>
        <p:spPr>
          <a:xfrm>
            <a:off x="457200" y="1600201"/>
            <a:ext cx="8229600" cy="3962400"/>
          </a:xfrm>
        </p:spPr>
        <p:txBody>
          <a:bodyPr>
            <a:normAutofit/>
          </a:bodyPr>
          <a:lstStyle/>
          <a:p>
            <a:r>
              <a:rPr lang="en-US" dirty="0" smtClean="0">
                <a:solidFill>
                  <a:srgbClr val="002060"/>
                </a:solidFill>
              </a:rPr>
              <a:t>Postdoctoral Fellows (Title Code 3253s)</a:t>
            </a:r>
          </a:p>
          <a:p>
            <a:pPr lvl="1"/>
            <a:r>
              <a:rPr lang="en-US" dirty="0" smtClean="0">
                <a:solidFill>
                  <a:srgbClr val="002060"/>
                </a:solidFill>
              </a:rPr>
              <a:t>Include mandated language regarding Benefits</a:t>
            </a:r>
          </a:p>
          <a:p>
            <a:pPr lvl="1"/>
            <a:r>
              <a:rPr lang="en-US" dirty="0" smtClean="0">
                <a:solidFill>
                  <a:srgbClr val="002060"/>
                </a:solidFill>
              </a:rPr>
              <a:t>Include language noting the following:</a:t>
            </a:r>
          </a:p>
          <a:p>
            <a:pPr lvl="2">
              <a:buNone/>
            </a:pPr>
            <a:r>
              <a:rPr lang="en-US" dirty="0" smtClean="0">
                <a:solidFill>
                  <a:srgbClr val="002060"/>
                </a:solidFill>
              </a:rPr>
              <a:t>“The University may deduct the cost of health benefits from funding provided to the University in the grant.  Notice of such deduction will be provided no later than 30 days prior to the deduction.  You will have the right to request and receive a copy of your budget from your Principal Investigator or Research Administrator.”</a:t>
            </a:r>
            <a:endParaRPr lang="en-US" sz="2800" dirty="0" smtClean="0">
              <a:solidFill>
                <a:srgbClr val="FF0000"/>
              </a:solidFill>
              <a:effectLst>
                <a:outerShdw blurRad="38100" dist="38100" dir="2700000" algn="tl">
                  <a:srgbClr val="000000">
                    <a:alpha val="43137"/>
                  </a:srgbClr>
                </a:outerShdw>
              </a:effectLst>
            </a:endParaRPr>
          </a:p>
          <a:p>
            <a:pPr lvl="2" algn="ctr">
              <a:buNone/>
            </a:pPr>
            <a:endParaRPr lang="en-US"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43200" y="5486400"/>
            <a:ext cx="4114800" cy="3048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002060"/>
                </a:solidFill>
              </a:rPr>
              <a:t>Appointment Letters</a:t>
            </a:r>
            <a:endParaRPr lang="en-US" dirty="0">
              <a:solidFill>
                <a:srgbClr val="002060"/>
              </a:solidFill>
            </a:endParaRPr>
          </a:p>
        </p:txBody>
      </p:sp>
      <p:sp>
        <p:nvSpPr>
          <p:cNvPr id="3" name="Content Placeholder 2"/>
          <p:cNvSpPr>
            <a:spLocks noGrp="1"/>
          </p:cNvSpPr>
          <p:nvPr>
            <p:ph idx="1"/>
          </p:nvPr>
        </p:nvSpPr>
        <p:spPr>
          <a:effectLst>
            <a:glow rad="63500">
              <a:schemeClr val="accent1">
                <a:satMod val="175000"/>
                <a:alpha val="40000"/>
              </a:schemeClr>
            </a:glow>
          </a:effectLst>
        </p:spPr>
        <p:txBody>
          <a:bodyPr>
            <a:normAutofit fontScale="92500" lnSpcReduction="20000"/>
          </a:bodyPr>
          <a:lstStyle/>
          <a:p>
            <a:r>
              <a:rPr lang="en-US" dirty="0" smtClean="0">
                <a:solidFill>
                  <a:srgbClr val="002060"/>
                </a:solidFill>
              </a:rPr>
              <a:t>Postdoctoral Paid Directs (Title Code 3254s)</a:t>
            </a:r>
          </a:p>
          <a:p>
            <a:pPr lvl="1"/>
            <a:r>
              <a:rPr lang="en-US" dirty="0" smtClean="0">
                <a:solidFill>
                  <a:srgbClr val="002060"/>
                </a:solidFill>
              </a:rPr>
              <a:t>Include mandated language</a:t>
            </a:r>
          </a:p>
          <a:p>
            <a:pPr lvl="1"/>
            <a:r>
              <a:rPr lang="en-US" dirty="0" smtClean="0">
                <a:solidFill>
                  <a:srgbClr val="002060"/>
                </a:solidFill>
              </a:rPr>
              <a:t>Include language noting the following:</a:t>
            </a:r>
          </a:p>
          <a:p>
            <a:pPr lvl="2">
              <a:buNone/>
            </a:pPr>
            <a:r>
              <a:rPr lang="en-US" dirty="0" smtClean="0">
                <a:solidFill>
                  <a:srgbClr val="002060"/>
                </a:solidFill>
              </a:rPr>
              <a:t>“The University may deduct the cost of health benefits from funding provided to the University directly from the funding agency or shall bill the postdoc directly, if allowed by the funding agency.   Notice of such deduction or billing will be provided no later than 30 days prior to the deduction or billing.  You will have the right to request and receive a copy of your budget from your Principal Investigator or Research Administrator.”</a:t>
            </a:r>
          </a:p>
          <a:p>
            <a:pPr lvl="1" algn="ctr">
              <a:buNone/>
            </a:pPr>
            <a:endParaRPr lang="en-US" dirty="0" smtClean="0">
              <a:solidFill>
                <a:srgbClr val="FF0000"/>
              </a:solidFill>
              <a:effectLst>
                <a:outerShdw blurRad="38100" dist="38100" dir="2700000" algn="tl">
                  <a:srgbClr val="000000">
                    <a:alpha val="43137"/>
                  </a:srgbClr>
                </a:outerShdw>
              </a:effectLst>
            </a:endParaRPr>
          </a:p>
          <a:p>
            <a:pPr lvl="1" algn="ctr">
              <a:buNone/>
            </a:pPr>
            <a:r>
              <a:rPr lang="en-US" dirty="0" smtClean="0">
                <a:solidFill>
                  <a:srgbClr val="FF0000"/>
                </a:solidFill>
                <a:effectLst>
                  <a:outerShdw blurRad="38100" dist="38100" dir="2700000" algn="tl">
                    <a:srgbClr val="000000">
                      <a:alpha val="43137"/>
                    </a:srgbClr>
                  </a:outerShdw>
                </a:effectLst>
              </a:rPr>
              <a:t>Sample Letters</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2628</TotalTime>
  <Words>1922</Words>
  <Application>Microsoft Office PowerPoint</Application>
  <PresentationFormat>On-screen Show (4:3)</PresentationFormat>
  <Paragraphs>318</Paragraphs>
  <Slides>40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Calibri</vt:lpstr>
      <vt:lpstr>Georgia</vt:lpstr>
      <vt:lpstr>Times New Roman</vt:lpstr>
      <vt:lpstr>Wingdings</vt:lpstr>
      <vt:lpstr>Office Theme</vt:lpstr>
      <vt:lpstr>New Requirements and Procedures Postdoc Benefits Training</vt:lpstr>
      <vt:lpstr>Nadine Fishel UCOP Labor Relations </vt:lpstr>
      <vt:lpstr>Case Background</vt:lpstr>
      <vt:lpstr>Monetary Settlement</vt:lpstr>
      <vt:lpstr>Non-Monetary Settlement</vt:lpstr>
      <vt:lpstr>Importance of Notification</vt:lpstr>
      <vt:lpstr>Benefits Process</vt:lpstr>
      <vt:lpstr>Appointment Letters</vt:lpstr>
      <vt:lpstr>Appointment Letters</vt:lpstr>
      <vt:lpstr>Appendix A</vt:lpstr>
      <vt:lpstr>Institutional Allowances</vt:lpstr>
      <vt:lpstr>Deductions to Institutional Allowance (applies to Fellows and some Paid Directs)</vt:lpstr>
      <vt:lpstr>Sample Notice</vt:lpstr>
      <vt:lpstr> Jeff Ho UCOP Benefits </vt:lpstr>
      <vt:lpstr>Postdoc Title Codes</vt:lpstr>
      <vt:lpstr>Benefits Offered Through PSBP </vt:lpstr>
      <vt:lpstr>Postdoc Benefit Eligibility </vt:lpstr>
      <vt:lpstr>Family Member Eligibility</vt:lpstr>
      <vt:lpstr> Monthly Contributions For The HMO Medical Plan</vt:lpstr>
      <vt:lpstr> Monthly Contributions For The PPO Medical Plan</vt:lpstr>
      <vt:lpstr>Monthly Contributions For The Non-medical Plans</vt:lpstr>
      <vt:lpstr> Steve Johnson Garnett-Powers &amp; Associates </vt:lpstr>
      <vt:lpstr>The Enrollment Process</vt:lpstr>
      <vt:lpstr>The Enrollment Process, cont.</vt:lpstr>
      <vt:lpstr>Future Enrollment Process Enhancements </vt:lpstr>
      <vt:lpstr>The Collection Process</vt:lpstr>
      <vt:lpstr>The Collection Process, cont.</vt:lpstr>
      <vt:lpstr>The Collection Process, cont.</vt:lpstr>
      <vt:lpstr>The Collection Process, cont.</vt:lpstr>
      <vt:lpstr>Non-Payment of Contributions</vt:lpstr>
      <vt:lpstr>Non-Payment of Contributions, cont.</vt:lpstr>
      <vt:lpstr>Website and Enrollment Information</vt:lpstr>
      <vt:lpstr>PowerPoint Presentation</vt:lpstr>
      <vt:lpstr>PowerPoint Presentation</vt:lpstr>
      <vt:lpstr>PowerPoint Presentation</vt:lpstr>
      <vt:lpstr>PowerPoint Presentation</vt:lpstr>
      <vt:lpstr>PowerPoint Presentation</vt:lpstr>
      <vt:lpstr>New PSBP Reminders and Handouts</vt:lpstr>
      <vt:lpstr>PowerPoint Presentation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Garnett-Powers’ Contribution Billing Design</dc:title>
  <dc:creator>Steven Birt</dc:creator>
  <cp:lastModifiedBy>Sherice Underwood</cp:lastModifiedBy>
  <cp:revision>520</cp:revision>
  <dcterms:created xsi:type="dcterms:W3CDTF">2011-10-03T15:59:58Z</dcterms:created>
  <dcterms:modified xsi:type="dcterms:W3CDTF">2014-09-22T17:43:04Z</dcterms:modified>
</cp:coreProperties>
</file>